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emf" ContentType="image/x-emf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6" r:id="rId2"/>
    <p:sldMasterId id="2147483708" r:id="rId3"/>
  </p:sldMasterIdLst>
  <p:notesMasterIdLst>
    <p:notesMasterId r:id="rId23"/>
  </p:notesMasterIdLst>
  <p:sldIdLst>
    <p:sldId id="256" r:id="rId4"/>
    <p:sldId id="296" r:id="rId5"/>
    <p:sldId id="301" r:id="rId6"/>
    <p:sldId id="297" r:id="rId7"/>
    <p:sldId id="300" r:id="rId8"/>
    <p:sldId id="302" r:id="rId9"/>
    <p:sldId id="303" r:id="rId10"/>
    <p:sldId id="304" r:id="rId11"/>
    <p:sldId id="305" r:id="rId12"/>
    <p:sldId id="306" r:id="rId13"/>
    <p:sldId id="298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lly Doherty" initials="K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585858"/>
    <a:srgbClr val="0033CC"/>
    <a:srgbClr val="005DAA"/>
    <a:srgbClr val="01B4E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52" autoAdjust="0"/>
    <p:restoredTop sz="86740" autoAdjust="0"/>
  </p:normalViewPr>
  <p:slideViewPr>
    <p:cSldViewPr snapToGrid="0" snapToObjects="1">
      <p:cViewPr varScale="1">
        <p:scale>
          <a:sx n="106" d="100"/>
          <a:sy n="106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199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B5FA3-F69E-498C-BF9D-0EF57C8124C5}" type="datetimeFigureOut">
              <a:rPr lang="en-US" smtClean="0"/>
              <a:pPr/>
              <a:t>10/11/2014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264DE-575E-4D4B-B678-0474FE314C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946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264DE-575E-4D4B-B678-0474FE314CD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6115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264DE-575E-4D4B-B678-0474FE314CD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1354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264DE-575E-4D4B-B678-0474FE314CD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9370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264DE-575E-4D4B-B678-0474FE314CD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5912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6676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67324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863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5D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306_Foundation_Logo_(reverse_with_gold)_ORIGINAL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9700" y="5892800"/>
            <a:ext cx="2209800" cy="833014"/>
          </a:xfrm>
          <a:prstGeom prst="rect">
            <a:avLst/>
          </a:prstGeom>
        </p:spPr>
      </p:pic>
      <p:pic>
        <p:nvPicPr>
          <p:cNvPr id="5" name="Picture 4" descr="wh-rev.eps"/>
          <p:cNvPicPr>
            <a:picLocks noChangeAspect="1"/>
          </p:cNvPicPr>
          <p:nvPr userDrawn="1"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62600" y="152400"/>
            <a:ext cx="3124200" cy="3124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77138" y="6073775"/>
            <a:ext cx="1317625" cy="338138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latin typeface="Arial Narrow Bold"/>
                <a:cs typeface="Arial Narrow Bold"/>
              </a:rPr>
              <a:t>2014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287463"/>
          </a:xfrm>
          <a:prstGeom prst="rect">
            <a:avLst/>
          </a:prstGeom>
          <a:solidFill>
            <a:srgbClr val="005DAA"/>
          </a:solidFill>
          <a:ln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MS PGothic" pitchFamily="34" charset="-128"/>
            </a:endParaRPr>
          </a:p>
        </p:txBody>
      </p:sp>
      <p:pic>
        <p:nvPicPr>
          <p:cNvPr id="7" name="Picture 6" descr="6298_Foundation_Logo_ORIGINAL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5865813"/>
            <a:ext cx="2088797" cy="787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77138" y="6073775"/>
            <a:ext cx="1317625" cy="338138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latin typeface="Arial Narrow Bold"/>
                <a:cs typeface="Arial Narrow Bold"/>
              </a:rPr>
              <a:t>2013</a:t>
            </a:r>
          </a:p>
        </p:txBody>
      </p:sp>
      <p:pic>
        <p:nvPicPr>
          <p:cNvPr id="4" name="Picture 3" descr="6298_Foundation_Logo_ORIGINAL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5865813"/>
            <a:ext cx="2088797" cy="787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32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1pPr>
      <a:lvl2pPr marL="4572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8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2pPr>
      <a:lvl3pPr marL="9144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3pPr>
      <a:lvl4pPr marL="1371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4pPr>
      <a:lvl5pPr marL="18288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tary.org/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88913" y="2220119"/>
            <a:ext cx="4973637" cy="241458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5400" b="1" spc="-1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 Bold"/>
                <a:cs typeface="Arial Narrow Bold"/>
              </a:rPr>
              <a:t>ROTARY BASICS FOUNDATION SEMINAR</a:t>
            </a:r>
            <a:endParaRPr lang="en-US" sz="5400" b="1" spc="-15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 Bold"/>
              <a:cs typeface="Arial Narrow Bol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01339" y="4790680"/>
            <a:ext cx="5011387" cy="707886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pPr algn="ctr"/>
            <a:r>
              <a:rPr lang="en-US" sz="4000" b="1" i="0" dirty="0" smtClean="0">
                <a:solidFill>
                  <a:schemeClr val="bg1"/>
                </a:solidFill>
                <a:latin typeface="Arial Narrow Bold"/>
                <a:cs typeface="Arial Narrow Bold"/>
              </a:rPr>
              <a:t>Annual </a:t>
            </a:r>
            <a:r>
              <a:rPr lang="en-US" sz="4000" b="1" dirty="0">
                <a:solidFill>
                  <a:schemeClr val="bg1"/>
                </a:solidFill>
                <a:latin typeface="Arial Narrow Bold"/>
                <a:cs typeface="Arial Narrow Bold"/>
              </a:rPr>
              <a:t>Programs Fund </a:t>
            </a:r>
            <a:endParaRPr lang="en-US" sz="4000" b="1" i="0" dirty="0" smtClean="0">
              <a:solidFill>
                <a:schemeClr val="bg1"/>
              </a:solidFill>
              <a:latin typeface="Arial Narrow Bold"/>
              <a:cs typeface="Arial Narrow 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Chairman’s Planning Guide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last but not least …</a:t>
            </a:r>
          </a:p>
          <a:p>
            <a:endParaRPr lang="en-US" dirty="0"/>
          </a:p>
          <a:p>
            <a:r>
              <a:rPr lang="en-US" dirty="0" smtClean="0"/>
              <a:t>Record </a:t>
            </a:r>
            <a:r>
              <a:rPr lang="en-US" dirty="0"/>
              <a:t>specific and measurable results for each goal </a:t>
            </a:r>
            <a:r>
              <a:rPr lang="en-US" dirty="0" smtClean="0"/>
              <a:t>established - describing </a:t>
            </a:r>
            <a:r>
              <a:rPr lang="en-US" dirty="0"/>
              <a:t>the impact of the project on the </a:t>
            </a:r>
            <a:r>
              <a:rPr lang="en-US" dirty="0" smtClean="0"/>
              <a:t>club, </a:t>
            </a:r>
            <a:r>
              <a:rPr lang="en-US" dirty="0"/>
              <a:t>individual </a:t>
            </a:r>
            <a:r>
              <a:rPr lang="en-US" dirty="0" smtClean="0"/>
              <a:t>members, and </a:t>
            </a:r>
            <a:r>
              <a:rPr lang="en-US" dirty="0"/>
              <a:t>the community</a:t>
            </a:r>
          </a:p>
        </p:txBody>
      </p:sp>
      <p:pic>
        <p:nvPicPr>
          <p:cNvPr id="7170" name="Picture 2" descr="C:\Documents and Settings\mdriebe\Local Settings\Temporary Internet Files\Content.IE5\HCB3AKAN\MC900059634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6038" y="4548469"/>
            <a:ext cx="1878178" cy="184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165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What else can we do?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Whether you’re asking for event tickets, sponsorships, raffle items, or direct contributions …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21356276">
            <a:off x="1808104" y="3299844"/>
            <a:ext cx="55277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 it Face-to-Face!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44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We else can we do?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you’re going to ask me for money …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35175" y="2789205"/>
            <a:ext cx="707366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You better have </a:t>
            </a:r>
          </a:p>
          <a:p>
            <a:pPr algn="ctr"/>
            <a:r>
              <a:rPr lang="en-US" sz="54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made a gift yourself</a:t>
            </a:r>
            <a:endParaRPr lang="en-US" sz="5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620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What else do I need to know?	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People Give</a:t>
            </a:r>
          </a:p>
          <a:p>
            <a:pPr lvl="1"/>
            <a:r>
              <a:rPr lang="en-US" dirty="0" smtClean="0"/>
              <a:t>Sense of obligation</a:t>
            </a:r>
          </a:p>
          <a:p>
            <a:pPr lvl="1"/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Guilt</a:t>
            </a:r>
          </a:p>
          <a:p>
            <a:pPr lvl="1"/>
            <a:r>
              <a:rPr lang="en-US" dirty="0" smtClean="0"/>
              <a:t>Recognition</a:t>
            </a:r>
          </a:p>
          <a:p>
            <a:pPr lvl="1"/>
            <a:r>
              <a:rPr lang="en-US" dirty="0" smtClean="0"/>
              <a:t>Legacy</a:t>
            </a:r>
          </a:p>
          <a:p>
            <a:pPr lvl="1"/>
            <a:r>
              <a:rPr lang="en-US" dirty="0" smtClean="0"/>
              <a:t>And much more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194" name="Picture 2" descr="C:\Documents and Settings\mdriebe\Local Settings\Temporary Internet Files\Content.IE5\TKEFJ2T8\MC900048773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78886" y="2519629"/>
            <a:ext cx="1832239" cy="2040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5636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What else do I need to know?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my responsibilities to the donor?</a:t>
            </a:r>
          </a:p>
          <a:p>
            <a:pPr lvl="1"/>
            <a:r>
              <a:rPr lang="en-US" dirty="0" smtClean="0"/>
              <a:t>Understand and balance their needs with those of Rotary … get to know them</a:t>
            </a:r>
          </a:p>
          <a:p>
            <a:pPr lvl="1"/>
            <a:r>
              <a:rPr lang="en-US" dirty="0" smtClean="0"/>
              <a:t>Be honest</a:t>
            </a:r>
          </a:p>
          <a:p>
            <a:pPr lvl="1"/>
            <a:r>
              <a:rPr lang="en-US" dirty="0" smtClean="0"/>
              <a:t>Ask when the time is right</a:t>
            </a:r>
          </a:p>
          <a:p>
            <a:pPr lvl="1"/>
            <a:r>
              <a:rPr lang="en-US" dirty="0" smtClean="0"/>
              <a:t>Deliver what you promise</a:t>
            </a:r>
          </a:p>
          <a:p>
            <a:pPr lvl="1"/>
            <a:r>
              <a:rPr lang="en-US" dirty="0" smtClean="0"/>
              <a:t>Say “thank you!”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560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How do I ask?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an appointment and be clear why your coming</a:t>
            </a:r>
          </a:p>
          <a:p>
            <a:r>
              <a:rPr lang="en-US" dirty="0" smtClean="0"/>
              <a:t>Say thanks for any past support</a:t>
            </a:r>
          </a:p>
          <a:p>
            <a:r>
              <a:rPr lang="en-US" dirty="0" smtClean="0"/>
              <a:t>Note the prospective donor’s interest in the cause</a:t>
            </a:r>
          </a:p>
          <a:p>
            <a:r>
              <a:rPr lang="en-US" dirty="0" smtClean="0"/>
              <a:t>Reiterate </a:t>
            </a:r>
            <a:r>
              <a:rPr lang="en-US" dirty="0"/>
              <a:t>the goal you and your fellow Rotarians have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659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How do I ask?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ask …</a:t>
            </a:r>
          </a:p>
          <a:p>
            <a:pPr lvl="1"/>
            <a:r>
              <a:rPr lang="en-US" dirty="0" smtClean="0"/>
              <a:t>“Mary, I’d like to see if you would consider making a gift of $_____.</a:t>
            </a:r>
          </a:p>
        </p:txBody>
      </p:sp>
      <p:sp>
        <p:nvSpPr>
          <p:cNvPr id="4" name="Rectangle 3"/>
          <p:cNvSpPr/>
          <p:nvPr/>
        </p:nvSpPr>
        <p:spPr>
          <a:xfrm>
            <a:off x="1993123" y="3429000"/>
            <a:ext cx="5157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Then zip your lip!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967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Other Thoughts 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www.rotary.org</a:t>
            </a:r>
            <a:r>
              <a:rPr lang="en-US" dirty="0" smtClean="0"/>
              <a:t> </a:t>
            </a:r>
          </a:p>
          <a:p>
            <a:r>
              <a:rPr lang="en-US" dirty="0" smtClean="0"/>
              <a:t>Share good news about what the Annual Fund has made possible</a:t>
            </a:r>
          </a:p>
          <a:p>
            <a:r>
              <a:rPr lang="en-US" dirty="0" smtClean="0"/>
              <a:t>To the extent you can, introduce your donors and prospective donors to the people being helped</a:t>
            </a:r>
          </a:p>
          <a:p>
            <a:r>
              <a:rPr lang="en-US" dirty="0" smtClean="0"/>
              <a:t>Tell stories about what we’re doing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10249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Contact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Mike Driebe</a:t>
            </a:r>
          </a:p>
          <a:p>
            <a:pPr marL="0" indent="0" algn="ctr">
              <a:buNone/>
            </a:pPr>
            <a:r>
              <a:rPr lang="en-US" dirty="0" smtClean="0"/>
              <a:t>(626) 821-2315 office</a:t>
            </a:r>
          </a:p>
          <a:p>
            <a:pPr marL="0" indent="0" algn="ctr">
              <a:buNone/>
            </a:pPr>
            <a:r>
              <a:rPr lang="en-US" dirty="0" smtClean="0"/>
              <a:t>(909 262-4491 cell</a:t>
            </a:r>
          </a:p>
          <a:p>
            <a:pPr marL="0" indent="0" algn="ctr">
              <a:buNone/>
            </a:pPr>
            <a:r>
              <a:rPr lang="en-US" dirty="0"/>
              <a:t>m</a:t>
            </a:r>
            <a:r>
              <a:rPr lang="en-US" dirty="0" smtClean="0"/>
              <a:t>ichael.driebe@methodisthospital.org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246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090058" y="2220686"/>
            <a:ext cx="475013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Questions</a:t>
            </a:r>
            <a:r>
              <a:rPr lang="en-US" sz="5400" b="1" dirty="0">
                <a:ln w="50800"/>
                <a:solidFill>
                  <a:schemeClr val="bg1">
                    <a:shade val="50000"/>
                  </a:schemeClr>
                </a:solidFill>
              </a:rPr>
              <a:t>?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9218" name="Picture 2" descr="C:\Documents and Settings\mdriebe\Local Settings\Temporary Internet Files\Content.IE5\627SU9LI\MC900383958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88086" y="3432969"/>
            <a:ext cx="1954073" cy="1585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8296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What is it?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57849"/>
          </a:xfrm>
        </p:spPr>
        <p:txBody>
          <a:bodyPr/>
          <a:lstStyle/>
          <a:p>
            <a:pPr lvl="1"/>
            <a:endParaRPr lang="en-US" baseline="30000" dirty="0"/>
          </a:p>
          <a:p>
            <a:r>
              <a:rPr lang="en-US" dirty="0"/>
              <a:t>The Annual Fund is the primary source of funding for all Foundation </a:t>
            </a:r>
            <a:r>
              <a:rPr lang="en-US" dirty="0" smtClean="0"/>
              <a:t>activities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Contributions </a:t>
            </a:r>
            <a:r>
              <a:rPr lang="en-US" dirty="0"/>
              <a:t>help </a:t>
            </a:r>
            <a:r>
              <a:rPr lang="en-US" dirty="0" smtClean="0"/>
              <a:t>strengthen </a:t>
            </a:r>
            <a:r>
              <a:rPr lang="en-US" dirty="0"/>
              <a:t>peace efforts, provide clean water and sanitation, support education, grow local economies, save mothers and children, and fight disease</a:t>
            </a:r>
            <a:r>
              <a:rPr lang="en-US" dirty="0" smtClean="0"/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92103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How it Works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every Rotary year, contributions directed to the Annual Fund-SHARE from all Rotary clubs in the district are divided between the World Fund and the District Designated Fund, or DDF</a:t>
            </a:r>
            <a:r>
              <a:rPr lang="en-US" dirty="0" smtClean="0"/>
              <a:t>.</a:t>
            </a:r>
          </a:p>
        </p:txBody>
      </p:sp>
      <p:pic>
        <p:nvPicPr>
          <p:cNvPr id="1026" name="Picture 2" descr="C:\Documents and Settings\mdriebe\Local Settings\Temporary Internet Files\Content.IE5\TKEFJ2T8\MC90044132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39839" y="3280558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0818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How it Works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When you donate to the Annual Fund-SHARE, a portion of those funds becomes available to </a:t>
            </a:r>
            <a:r>
              <a:rPr lang="en-US" dirty="0" smtClean="0"/>
              <a:t>our </a:t>
            </a:r>
            <a:r>
              <a:rPr lang="en-US" dirty="0"/>
              <a:t>district each year through the District Designated Fund. At the end of three years, </a:t>
            </a:r>
            <a:r>
              <a:rPr lang="en-US" dirty="0" smtClean="0"/>
              <a:t>District 5300 can </a:t>
            </a:r>
            <a:r>
              <a:rPr lang="en-US" dirty="0"/>
              <a:t>use this money to pay for Foundation, club, and district projects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4" name="Picture 2" descr="C:\Documents and Settings\mdriebe\Local Settings\Temporary Internet Files\Content.IE5\627SU9LI\MC90038439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65444" y="5131209"/>
            <a:ext cx="1826971" cy="1060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7332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Ways Clubs Can Give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Hold a Fundraiser</a:t>
            </a:r>
          </a:p>
          <a:p>
            <a:pPr lvl="1"/>
            <a:r>
              <a:rPr lang="en-US" dirty="0" smtClean="0"/>
              <a:t>BBQ</a:t>
            </a:r>
          </a:p>
          <a:p>
            <a:pPr lvl="1"/>
            <a:r>
              <a:rPr lang="en-US" dirty="0" smtClean="0"/>
              <a:t>Skip-A-Meal</a:t>
            </a:r>
          </a:p>
          <a:p>
            <a:pPr lvl="1"/>
            <a:r>
              <a:rPr lang="en-US" dirty="0" smtClean="0"/>
              <a:t>Walk-a-Thon</a:t>
            </a:r>
          </a:p>
          <a:p>
            <a:pPr lvl="1"/>
            <a:r>
              <a:rPr lang="en-US" dirty="0" smtClean="0"/>
              <a:t>Bike-a-Thon</a:t>
            </a:r>
          </a:p>
          <a:p>
            <a:pPr lvl="1"/>
            <a:r>
              <a:rPr lang="en-US" dirty="0" smtClean="0"/>
              <a:t>Conduct a raffle</a:t>
            </a:r>
          </a:p>
          <a:p>
            <a:pPr lvl="1"/>
            <a:r>
              <a:rPr lang="en-US" dirty="0" smtClean="0"/>
              <a:t>Poker Tourney</a:t>
            </a:r>
          </a:p>
          <a:p>
            <a:pPr lvl="1"/>
            <a:r>
              <a:rPr lang="en-US" dirty="0" smtClean="0"/>
              <a:t>Golf Tourney</a:t>
            </a:r>
          </a:p>
          <a:p>
            <a:pPr lvl="1"/>
            <a:r>
              <a:rPr lang="en-US" dirty="0" smtClean="0"/>
              <a:t>Other Ideas</a:t>
            </a:r>
            <a:endParaRPr lang="en-US" dirty="0"/>
          </a:p>
        </p:txBody>
      </p:sp>
      <p:pic>
        <p:nvPicPr>
          <p:cNvPr id="3074" name="Picture 2" descr="C:\Documents and Settings\mdriebe\Local Settings\Temporary Internet Files\Content.IE5\627SU9LI\MC900045079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76851" y="2654866"/>
            <a:ext cx="2809949" cy="2736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 rot="21333436">
            <a:off x="6005020" y="2300082"/>
            <a:ext cx="1727315" cy="92333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Polio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121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Fundraiser – What have I let myself in for?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Instead of worrying  </a:t>
            </a:r>
          </a:p>
          <a:p>
            <a:pPr lvl="1"/>
            <a:r>
              <a:rPr lang="en-US" dirty="0" smtClean="0"/>
              <a:t>Plan</a:t>
            </a:r>
          </a:p>
          <a:p>
            <a:pPr lvl="1"/>
            <a:r>
              <a:rPr lang="en-US" dirty="0" smtClean="0"/>
              <a:t>Execute</a:t>
            </a:r>
          </a:p>
          <a:p>
            <a:pPr lvl="1"/>
            <a:r>
              <a:rPr lang="en-US" dirty="0" smtClean="0"/>
              <a:t>Evaluate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099" name="Picture 3" descr="C:\Documents and Settings\mdriebe\Local Settings\Temporary Internet Files\Content.IE5\HCB3AKAN\MC900048818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9197" y="3285507"/>
            <a:ext cx="1938528" cy="185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6827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Chairman’s Planning Guide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Purpose. (What is the one reason you want to successfully </a:t>
            </a:r>
            <a:r>
              <a:rPr lang="en-US" dirty="0" smtClean="0"/>
              <a:t>run this </a:t>
            </a:r>
            <a:r>
              <a:rPr lang="en-US" dirty="0"/>
              <a:t>project</a:t>
            </a:r>
            <a:r>
              <a:rPr lang="en-US" dirty="0" smtClean="0"/>
              <a:t>?)</a:t>
            </a:r>
          </a:p>
          <a:p>
            <a:endParaRPr lang="en-US" sz="1200" dirty="0" smtClean="0"/>
          </a:p>
          <a:p>
            <a:r>
              <a:rPr lang="en-US" dirty="0"/>
              <a:t>Give a brief description of the proposed project </a:t>
            </a:r>
            <a:r>
              <a:rPr lang="en-US" dirty="0" smtClean="0"/>
              <a:t>with specific goals</a:t>
            </a:r>
          </a:p>
          <a:p>
            <a:endParaRPr lang="en-US" sz="1200" dirty="0" smtClean="0"/>
          </a:p>
          <a:p>
            <a:r>
              <a:rPr lang="en-US" dirty="0" smtClean="0"/>
              <a:t>List and describe the specific volunteer assignments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783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Chairman’s Planning Guide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the specific materials, supplies and resources you’ll need, when you need them and who’s responsible</a:t>
            </a:r>
          </a:p>
          <a:p>
            <a:r>
              <a:rPr lang="en-US" dirty="0"/>
              <a:t>Describe the potential problems </a:t>
            </a:r>
            <a:r>
              <a:rPr lang="en-US" u="sng" dirty="0"/>
              <a:t>and</a:t>
            </a:r>
            <a:r>
              <a:rPr lang="en-US" dirty="0"/>
              <a:t> possible solutions to complete </a:t>
            </a:r>
            <a:r>
              <a:rPr lang="en-US" dirty="0" smtClean="0"/>
              <a:t>the project</a:t>
            </a:r>
          </a:p>
          <a:p>
            <a:r>
              <a:rPr lang="en-US" dirty="0"/>
              <a:t>Complete a proposed budget indicating </a:t>
            </a:r>
            <a:r>
              <a:rPr lang="en-US" dirty="0" smtClean="0"/>
              <a:t>       all </a:t>
            </a:r>
            <a:r>
              <a:rPr lang="en-US" dirty="0"/>
              <a:t>anticipated income </a:t>
            </a:r>
            <a:r>
              <a:rPr lang="en-US" dirty="0" smtClean="0"/>
              <a:t>and expense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122" name="Picture 2" descr="C:\Documents and Settings\mdriebe\Local Settings\Temporary Internet Files\Content.IE5\HCB3AKAN\MC900150563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3430" y="4187678"/>
            <a:ext cx="1553566" cy="181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2554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Chairman’s Planning Guide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4831"/>
            <a:ext cx="8229600" cy="4525963"/>
          </a:xfrm>
        </p:spPr>
        <p:txBody>
          <a:bodyPr/>
          <a:lstStyle/>
          <a:p>
            <a:r>
              <a:rPr lang="en-US" dirty="0"/>
              <a:t>List the specific steps to bring this project to a successful completion</a:t>
            </a:r>
            <a:r>
              <a:rPr lang="en-US" dirty="0" smtClean="0"/>
              <a:t>, showing </a:t>
            </a:r>
            <a:r>
              <a:rPr lang="en-US" dirty="0"/>
              <a:t>planned dates for each </a:t>
            </a:r>
            <a:r>
              <a:rPr lang="en-US" dirty="0" smtClean="0"/>
              <a:t>step</a:t>
            </a:r>
          </a:p>
          <a:p>
            <a:r>
              <a:rPr lang="en-US" dirty="0"/>
              <a:t>Record any revision of the original </a:t>
            </a:r>
            <a:r>
              <a:rPr lang="en-US" dirty="0" smtClean="0"/>
              <a:t>plan</a:t>
            </a:r>
          </a:p>
          <a:p>
            <a:r>
              <a:rPr lang="en-US" dirty="0"/>
              <a:t>What changes or recommendations do you have for a future chairman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6146" name="Picture 2" descr="C:\Documents and Settings\mdriebe\Local Settings\Temporary Internet Files\Content.IE5\TKEFJ2T8\MP90039957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5803" y="3978006"/>
            <a:ext cx="2000475" cy="2501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9794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dDev-Master_2013-N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anchor="t"/>
      <a:lstStyle>
        <a:defPPr algn="r">
          <a:defRPr sz="1600" b="1" i="0" dirty="0" smtClean="0">
            <a:solidFill>
              <a:srgbClr val="01B4E7"/>
            </a:solidFill>
            <a:latin typeface="Arial Narrow Bold"/>
            <a:cs typeface="Arial Narrow Bold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LeadDev-Master_2013-NEW</Template>
  <TotalTime>1048</TotalTime>
  <Words>578</Words>
  <Application>Microsoft Office PowerPoint</Application>
  <PresentationFormat>On-screen Show (4:3)</PresentationFormat>
  <Paragraphs>96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LeadDev-Master_2013-NEW</vt:lpstr>
      <vt:lpstr>1_Custom Design</vt:lpstr>
      <vt:lpstr>2_Custom Design</vt:lpstr>
      <vt:lpstr>Slide 1</vt:lpstr>
      <vt:lpstr>What is it?</vt:lpstr>
      <vt:lpstr>How it Works</vt:lpstr>
      <vt:lpstr>How it Works</vt:lpstr>
      <vt:lpstr>Ways Clubs Can Give</vt:lpstr>
      <vt:lpstr>Fundraiser – What have I let myself in for?</vt:lpstr>
      <vt:lpstr>Chairman’s Planning Guide</vt:lpstr>
      <vt:lpstr>Chairman’s Planning Guide</vt:lpstr>
      <vt:lpstr>Chairman’s Planning Guide</vt:lpstr>
      <vt:lpstr>Chairman’s Planning Guide</vt:lpstr>
      <vt:lpstr>What else can we do?</vt:lpstr>
      <vt:lpstr>We else can we do?</vt:lpstr>
      <vt:lpstr>What else do I need to know? </vt:lpstr>
      <vt:lpstr>What else do I need to know?</vt:lpstr>
      <vt:lpstr>How do I ask?</vt:lpstr>
      <vt:lpstr>How do I ask?</vt:lpstr>
      <vt:lpstr>Other Thoughts …</vt:lpstr>
      <vt:lpstr>Contact </vt:lpstr>
      <vt:lpstr>Slide 19</vt:lpstr>
    </vt:vector>
  </TitlesOfParts>
  <Company>Rotary International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McPeak</dc:creator>
  <cp:lastModifiedBy>Owner</cp:lastModifiedBy>
  <cp:revision>87</cp:revision>
  <cp:lastPrinted>2013-06-19T15:45:56Z</cp:lastPrinted>
  <dcterms:created xsi:type="dcterms:W3CDTF">2014-01-09T21:38:42Z</dcterms:created>
  <dcterms:modified xsi:type="dcterms:W3CDTF">2014-10-11T15:14:34Z</dcterms:modified>
</cp:coreProperties>
</file>