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23"/>
  </p:notesMasterIdLst>
  <p:sldIdLst>
    <p:sldId id="256" r:id="rId4"/>
    <p:sldId id="296" r:id="rId5"/>
    <p:sldId id="301" r:id="rId6"/>
    <p:sldId id="297" r:id="rId7"/>
    <p:sldId id="300" r:id="rId8"/>
    <p:sldId id="302" r:id="rId9"/>
    <p:sldId id="303" r:id="rId10"/>
    <p:sldId id="304" r:id="rId11"/>
    <p:sldId id="305" r:id="rId12"/>
    <p:sldId id="306" r:id="rId13"/>
    <p:sldId id="298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y Doherty" initials="K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585858"/>
    <a:srgbClr val="0033CC"/>
    <a:srgbClr val="005DAA"/>
    <a:srgbClr val="01B4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2" autoAdjust="0"/>
    <p:restoredTop sz="86740" autoAdjust="0"/>
  </p:normalViewPr>
  <p:slideViewPr>
    <p:cSldViewPr snapToGrid="0" snapToObjects="1">
      <p:cViewPr varScale="1">
        <p:scale>
          <a:sx n="106" d="100"/>
          <a:sy n="106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B5FA3-F69E-498C-BF9D-0EF57C8124C5}" type="datetimeFigureOut">
              <a:rPr lang="en-US" smtClean="0"/>
              <a:pPr/>
              <a:t>10/11/2014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264DE-575E-4D4B-B678-0474FE314C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46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264DE-575E-4D4B-B678-0474FE314CD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11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264DE-575E-4D4B-B678-0474FE314CD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35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264DE-575E-4D4B-B678-0474FE314CD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370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264DE-575E-4D4B-B678-0474FE314CD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91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676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6732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863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306_Foundation_Logo_(reverse_with_gold)_ORIGINAL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700" y="5892800"/>
            <a:ext cx="2209800" cy="833014"/>
          </a:xfrm>
          <a:prstGeom prst="rect">
            <a:avLst/>
          </a:prstGeom>
        </p:spPr>
      </p:pic>
      <p:pic>
        <p:nvPicPr>
          <p:cNvPr id="5" name="Picture 4" descr="wh-rev.eps"/>
          <p:cNvPicPr>
            <a:picLocks noChangeAspect="1"/>
          </p:cNvPicPr>
          <p:nvPr userDrawn="1"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77138" y="6073775"/>
            <a:ext cx="1317625" cy="33813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 Bold"/>
                <a:cs typeface="Arial Narrow Bold"/>
              </a:rPr>
              <a:t>2014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ea typeface="MS PGothic" pitchFamily="34" charset="-128"/>
            </a:endParaRPr>
          </a:p>
        </p:txBody>
      </p:sp>
      <p:pic>
        <p:nvPicPr>
          <p:cNvPr id="7" name="Picture 6" descr="6298_Foundation_Logo_ORIGINAL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5865813"/>
            <a:ext cx="2088797" cy="78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7138" y="6073775"/>
            <a:ext cx="1317625" cy="33813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latin typeface="Arial Narrow Bold"/>
                <a:cs typeface="Arial Narrow Bold"/>
              </a:rPr>
              <a:t>2013</a:t>
            </a:r>
          </a:p>
        </p:txBody>
      </p:sp>
      <p:pic>
        <p:nvPicPr>
          <p:cNvPr id="4" name="Picture 3" descr="6298_Foundation_Logo_ORIGIN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5865813"/>
            <a:ext cx="2088797" cy="787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.org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8913" y="2220119"/>
            <a:ext cx="4973637" cy="24145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5400" b="1" spc="-15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 Bold"/>
                <a:cs typeface="Arial Narrow Bold"/>
              </a:rPr>
              <a:t>ROTARY BASICS FOUNDATION SEMINAR</a:t>
            </a:r>
            <a:endParaRPr lang="en-US" sz="5400" b="1" spc="-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 Bold"/>
              <a:cs typeface="Arial Narrow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1339" y="4790680"/>
            <a:ext cx="5011387" cy="707886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Annual </a:t>
            </a:r>
            <a:r>
              <a:rPr lang="en-US" sz="4000" b="1" dirty="0">
                <a:solidFill>
                  <a:schemeClr val="bg1"/>
                </a:solidFill>
                <a:latin typeface="Arial Narrow Bold"/>
                <a:cs typeface="Arial Narrow Bold"/>
              </a:rPr>
              <a:t>Programs Fund </a:t>
            </a:r>
            <a:endParaRPr lang="en-US" sz="4000" b="1" i="0" dirty="0" smtClean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Chairman’s Planning Guide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last but not least …</a:t>
            </a:r>
          </a:p>
          <a:p>
            <a:endParaRPr lang="en-US" dirty="0"/>
          </a:p>
          <a:p>
            <a:r>
              <a:rPr lang="en-US" dirty="0" smtClean="0"/>
              <a:t>Record </a:t>
            </a:r>
            <a:r>
              <a:rPr lang="en-US" dirty="0"/>
              <a:t>specific and measurable results for each goal </a:t>
            </a:r>
            <a:r>
              <a:rPr lang="en-US" dirty="0" smtClean="0"/>
              <a:t>established - describing </a:t>
            </a:r>
            <a:r>
              <a:rPr lang="en-US" dirty="0"/>
              <a:t>the impact of the project on the </a:t>
            </a:r>
            <a:r>
              <a:rPr lang="en-US" dirty="0" smtClean="0"/>
              <a:t>club, </a:t>
            </a:r>
            <a:r>
              <a:rPr lang="en-US" dirty="0"/>
              <a:t>individual </a:t>
            </a:r>
            <a:r>
              <a:rPr lang="en-US" dirty="0" smtClean="0"/>
              <a:t>members, and </a:t>
            </a:r>
            <a:r>
              <a:rPr lang="en-US" dirty="0"/>
              <a:t>the community</a:t>
            </a:r>
          </a:p>
        </p:txBody>
      </p:sp>
      <p:pic>
        <p:nvPicPr>
          <p:cNvPr id="7170" name="Picture 2" descr="C:\Documents and Settings\mdriebe\Local Settings\Temporary Internet Files\Content.IE5\HCB3AKAN\MC90005963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6038" y="4548469"/>
            <a:ext cx="1878178" cy="184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65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else can we do?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Whether you’re asking for event tickets, sponsorships, raffle items, or direct contributions …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356276">
            <a:off x="1808104" y="3299844"/>
            <a:ext cx="5527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it Face-to-Face!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44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We else can we do?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you’re going to ask me for money 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175" y="2789205"/>
            <a:ext cx="70736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You better have </a:t>
            </a:r>
          </a:p>
          <a:p>
            <a:pPr algn="ctr"/>
            <a:r>
              <a:rPr 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made a gift yourself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2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else do I need to know?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People Give</a:t>
            </a:r>
          </a:p>
          <a:p>
            <a:pPr lvl="1"/>
            <a:r>
              <a:rPr lang="en-US" dirty="0" smtClean="0"/>
              <a:t>Sense of obligation</a:t>
            </a:r>
          </a:p>
          <a:p>
            <a:pPr lvl="1"/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Guilt</a:t>
            </a:r>
          </a:p>
          <a:p>
            <a:pPr lvl="1"/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Legacy</a:t>
            </a:r>
          </a:p>
          <a:p>
            <a:pPr lvl="1"/>
            <a:r>
              <a:rPr lang="en-US" dirty="0" smtClean="0"/>
              <a:t>And much more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Documents and Settings\mdriebe\Local Settings\Temporary Internet Files\Content.IE5\TKEFJ2T8\MC9000487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8886" y="2519629"/>
            <a:ext cx="1832239" cy="20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563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else do I need to know?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my responsibilities to the donor?</a:t>
            </a:r>
          </a:p>
          <a:p>
            <a:pPr lvl="1"/>
            <a:r>
              <a:rPr lang="en-US" dirty="0" smtClean="0"/>
              <a:t>Understand and balance their needs with those of Rotary … get to know them</a:t>
            </a:r>
          </a:p>
          <a:p>
            <a:pPr lvl="1"/>
            <a:r>
              <a:rPr lang="en-US" dirty="0" smtClean="0"/>
              <a:t>Be honest</a:t>
            </a:r>
          </a:p>
          <a:p>
            <a:pPr lvl="1"/>
            <a:r>
              <a:rPr lang="en-US" dirty="0" smtClean="0"/>
              <a:t>Ask when the time is right</a:t>
            </a:r>
          </a:p>
          <a:p>
            <a:pPr lvl="1"/>
            <a:r>
              <a:rPr lang="en-US" dirty="0" smtClean="0"/>
              <a:t>Deliver what you promise</a:t>
            </a:r>
          </a:p>
          <a:p>
            <a:pPr lvl="1"/>
            <a:r>
              <a:rPr lang="en-US" dirty="0" smtClean="0"/>
              <a:t>Say “thank you!”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60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do I ask?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appointment and be clear why your coming</a:t>
            </a:r>
          </a:p>
          <a:p>
            <a:r>
              <a:rPr lang="en-US" dirty="0" smtClean="0"/>
              <a:t>Say thanks for any past support</a:t>
            </a:r>
          </a:p>
          <a:p>
            <a:r>
              <a:rPr lang="en-US" dirty="0" smtClean="0"/>
              <a:t>Note the prospective donor’s interest in the cause</a:t>
            </a:r>
          </a:p>
          <a:p>
            <a:r>
              <a:rPr lang="en-US" dirty="0" smtClean="0"/>
              <a:t>Reiterate </a:t>
            </a:r>
            <a:r>
              <a:rPr lang="en-US" dirty="0"/>
              <a:t>the goal you and your fellow Rotarians have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65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do I ask?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ask …</a:t>
            </a:r>
          </a:p>
          <a:p>
            <a:pPr lvl="1"/>
            <a:r>
              <a:rPr lang="en-US" dirty="0" smtClean="0"/>
              <a:t>“Mary, I’d like to see if you would consider making a gift of $_____.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3123" y="3429000"/>
            <a:ext cx="5157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Then zip your lip!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6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Other Thoughts 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www.rotary.org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good news about what the Annual Fund has made possible</a:t>
            </a:r>
          </a:p>
          <a:p>
            <a:r>
              <a:rPr lang="en-US" dirty="0" smtClean="0"/>
              <a:t>To the extent you can, introduce your donors and prospective donors to the people being helped</a:t>
            </a:r>
          </a:p>
          <a:p>
            <a:r>
              <a:rPr lang="en-US" dirty="0" smtClean="0"/>
              <a:t>Tell stories about what we’re doing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0249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Contact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Mike Driebe</a:t>
            </a:r>
          </a:p>
          <a:p>
            <a:pPr marL="0" indent="0" algn="ctr">
              <a:buNone/>
            </a:pPr>
            <a:r>
              <a:rPr lang="en-US" dirty="0" smtClean="0"/>
              <a:t>(626) 821-2315 office</a:t>
            </a:r>
          </a:p>
          <a:p>
            <a:pPr marL="0" indent="0" algn="ctr">
              <a:buNone/>
            </a:pPr>
            <a:r>
              <a:rPr lang="en-US" dirty="0" smtClean="0"/>
              <a:t>(909 262-4491 cell</a:t>
            </a:r>
          </a:p>
          <a:p>
            <a:pPr marL="0" indent="0" algn="ctr">
              <a:buNone/>
            </a:pPr>
            <a:r>
              <a:rPr lang="en-US" dirty="0"/>
              <a:t>m</a:t>
            </a:r>
            <a:r>
              <a:rPr lang="en-US" dirty="0" smtClean="0"/>
              <a:t>ichael.driebe@methodisthospital.org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24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90058" y="2220686"/>
            <a:ext cx="47501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Questions</a:t>
            </a: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9218" name="Picture 2" descr="C:\Documents and Settings\mdriebe\Local Settings\Temporary Internet Files\Content.IE5\627SU9LI\MC900383958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8086" y="3432969"/>
            <a:ext cx="1954073" cy="1585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829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What is it?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57849"/>
          </a:xfrm>
        </p:spPr>
        <p:txBody>
          <a:bodyPr/>
          <a:lstStyle/>
          <a:p>
            <a:pPr lvl="1"/>
            <a:endParaRPr lang="en-US" baseline="30000" dirty="0"/>
          </a:p>
          <a:p>
            <a:r>
              <a:rPr lang="en-US" dirty="0"/>
              <a:t>The Annual Fund is the primary source of funding for all Foundation </a:t>
            </a:r>
            <a:r>
              <a:rPr lang="en-US" dirty="0" smtClean="0"/>
              <a:t>activities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Contributions </a:t>
            </a:r>
            <a:r>
              <a:rPr lang="en-US" dirty="0"/>
              <a:t>help </a:t>
            </a:r>
            <a:r>
              <a:rPr lang="en-US" dirty="0" smtClean="0"/>
              <a:t>strengthen </a:t>
            </a:r>
            <a:r>
              <a:rPr lang="en-US" dirty="0"/>
              <a:t>peace efforts, provide clean water and sanitation, support education, grow local economies, save mothers and children, and fight disease</a:t>
            </a:r>
            <a:r>
              <a:rPr lang="en-US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92103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it Works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every Rotary year, contributions directed to the Annual Fund-SHARE from all Rotary clubs in the district are divided between the World Fund and the District Designated Fund, or DDF</a:t>
            </a:r>
            <a:r>
              <a:rPr lang="en-US" dirty="0" smtClean="0"/>
              <a:t>.</a:t>
            </a:r>
          </a:p>
        </p:txBody>
      </p:sp>
      <p:pic>
        <p:nvPicPr>
          <p:cNvPr id="1026" name="Picture 2" descr="C:\Documents and Settings\mdriebe\Local Settings\Temporary Internet Files\Content.IE5\TKEFJ2T8\MC90044132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9839" y="3280558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81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How it Works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When you donate to the Annual Fund-SHARE, a portion of those funds becomes available to </a:t>
            </a:r>
            <a:r>
              <a:rPr lang="en-US" dirty="0" smtClean="0"/>
              <a:t>our </a:t>
            </a:r>
            <a:r>
              <a:rPr lang="en-US" dirty="0"/>
              <a:t>district each year through the District Designated Fund. At the end of three years, </a:t>
            </a:r>
            <a:r>
              <a:rPr lang="en-US" dirty="0" smtClean="0"/>
              <a:t>District 5300 can </a:t>
            </a:r>
            <a:r>
              <a:rPr lang="en-US" dirty="0"/>
              <a:t>use this money to pay for Foundation, club, and district projects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Documents and Settings\mdriebe\Local Settings\Temporary Internet Files\Content.IE5\627SU9LI\MC90038439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5444" y="5131209"/>
            <a:ext cx="1826971" cy="106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332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Ways Clubs Can Give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a Fundraiser</a:t>
            </a:r>
          </a:p>
          <a:p>
            <a:pPr lvl="1"/>
            <a:r>
              <a:rPr lang="en-US" dirty="0" smtClean="0"/>
              <a:t>BBQ</a:t>
            </a:r>
          </a:p>
          <a:p>
            <a:pPr lvl="1"/>
            <a:r>
              <a:rPr lang="en-US" dirty="0" smtClean="0"/>
              <a:t>Skip-A-Meal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Bike-a-Thon</a:t>
            </a:r>
          </a:p>
          <a:p>
            <a:pPr lvl="1"/>
            <a:r>
              <a:rPr lang="en-US" dirty="0" smtClean="0"/>
              <a:t>Conduct a raffle</a:t>
            </a:r>
          </a:p>
          <a:p>
            <a:pPr lvl="1"/>
            <a:r>
              <a:rPr lang="en-US" dirty="0" smtClean="0"/>
              <a:t>Poker Tourney</a:t>
            </a:r>
          </a:p>
          <a:p>
            <a:pPr lvl="1"/>
            <a:r>
              <a:rPr lang="en-US" dirty="0" smtClean="0"/>
              <a:t>Golf Tourney</a:t>
            </a:r>
          </a:p>
          <a:p>
            <a:pPr lvl="1"/>
            <a:r>
              <a:rPr lang="en-US" dirty="0" smtClean="0"/>
              <a:t>Other Ideas</a:t>
            </a:r>
            <a:endParaRPr lang="en-US" dirty="0"/>
          </a:p>
        </p:txBody>
      </p:sp>
      <p:pic>
        <p:nvPicPr>
          <p:cNvPr id="3074" name="Picture 2" descr="C:\Documents and Settings\mdriebe\Local Settings\Temporary Internet Files\Content.IE5\627SU9LI\MC9000450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6851" y="2654866"/>
            <a:ext cx="2809949" cy="273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21333436">
            <a:off x="6005020" y="2300082"/>
            <a:ext cx="1727315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Polio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21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Fundraiser – What have I let myself in for?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Instead of worrying  </a:t>
            </a:r>
          </a:p>
          <a:p>
            <a:pPr lvl="1"/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Evaluate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9" name="Picture 3" descr="C:\Documents and Settings\mdriebe\Local Settings\Temporary Internet Files\Content.IE5\HCB3AKAN\MC90004881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9197" y="3285507"/>
            <a:ext cx="1938528" cy="185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827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Chairman’s Planning Guide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Purpose. (What is the one reason you want to successfully </a:t>
            </a:r>
            <a:r>
              <a:rPr lang="en-US" dirty="0" smtClean="0"/>
              <a:t>run this </a:t>
            </a:r>
            <a:r>
              <a:rPr lang="en-US" dirty="0"/>
              <a:t>project</a:t>
            </a:r>
            <a:r>
              <a:rPr lang="en-US" dirty="0" smtClean="0"/>
              <a:t>?)</a:t>
            </a:r>
          </a:p>
          <a:p>
            <a:endParaRPr lang="en-US" sz="1200" dirty="0" smtClean="0"/>
          </a:p>
          <a:p>
            <a:r>
              <a:rPr lang="en-US" dirty="0"/>
              <a:t>Give a brief description of the proposed project </a:t>
            </a:r>
            <a:r>
              <a:rPr lang="en-US" dirty="0" smtClean="0"/>
              <a:t>with specific goals</a:t>
            </a:r>
          </a:p>
          <a:p>
            <a:endParaRPr lang="en-US" sz="1200" dirty="0" smtClean="0"/>
          </a:p>
          <a:p>
            <a:r>
              <a:rPr lang="en-US" dirty="0" smtClean="0"/>
              <a:t>List and describe the specific volunteer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783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Chairman’s Planning Guide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specific materials, supplies and resources you’ll need, when you need them and who’s responsible</a:t>
            </a:r>
          </a:p>
          <a:p>
            <a:r>
              <a:rPr lang="en-US" dirty="0"/>
              <a:t>Describe the potential problems </a:t>
            </a:r>
            <a:r>
              <a:rPr lang="en-US" u="sng" dirty="0"/>
              <a:t>and</a:t>
            </a:r>
            <a:r>
              <a:rPr lang="en-US" dirty="0"/>
              <a:t> possible solutions to complete </a:t>
            </a:r>
            <a:r>
              <a:rPr lang="en-US" dirty="0" smtClean="0"/>
              <a:t>the project</a:t>
            </a:r>
          </a:p>
          <a:p>
            <a:r>
              <a:rPr lang="en-US" dirty="0"/>
              <a:t>Complete a proposed budget indicating </a:t>
            </a:r>
            <a:r>
              <a:rPr lang="en-US" dirty="0" smtClean="0"/>
              <a:t>       all </a:t>
            </a:r>
            <a:r>
              <a:rPr lang="en-US" dirty="0"/>
              <a:t>anticipated income </a:t>
            </a:r>
            <a:r>
              <a:rPr lang="en-US" dirty="0" smtClean="0"/>
              <a:t>and expense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C:\Documents and Settings\mdriebe\Local Settings\Temporary Internet Files\Content.IE5\HCB3AKAN\MC9001505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3430" y="4187678"/>
            <a:ext cx="1553566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255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Chairman’s Planning Guide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831"/>
            <a:ext cx="8229600" cy="4525963"/>
          </a:xfrm>
        </p:spPr>
        <p:txBody>
          <a:bodyPr/>
          <a:lstStyle/>
          <a:p>
            <a:r>
              <a:rPr lang="en-US" dirty="0"/>
              <a:t>List the specific steps to bring this project to a successful completion</a:t>
            </a:r>
            <a:r>
              <a:rPr lang="en-US" dirty="0" smtClean="0"/>
              <a:t>, showing </a:t>
            </a:r>
            <a:r>
              <a:rPr lang="en-US" dirty="0"/>
              <a:t>planned dates for each </a:t>
            </a:r>
            <a:r>
              <a:rPr lang="en-US" dirty="0" smtClean="0"/>
              <a:t>step</a:t>
            </a:r>
          </a:p>
          <a:p>
            <a:r>
              <a:rPr lang="en-US" dirty="0"/>
              <a:t>Record any revision of the original </a:t>
            </a:r>
            <a:r>
              <a:rPr lang="en-US" dirty="0" smtClean="0"/>
              <a:t>plan</a:t>
            </a:r>
          </a:p>
          <a:p>
            <a:r>
              <a:rPr lang="en-US" dirty="0"/>
              <a:t>What changes or recommendations do you have for a future chairman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146" name="Picture 2" descr="C:\Documents and Settings\mdriebe\Local Settings\Temporary Internet Files\Content.IE5\TKEFJ2T8\MP9003995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5803" y="3978006"/>
            <a:ext cx="2000475" cy="25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794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1048</TotalTime>
  <Words>578</Words>
  <Application>Microsoft Office PowerPoint</Application>
  <PresentationFormat>On-screen Show (4:3)</PresentationFormat>
  <Paragraphs>96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LeadDev-Master_2013-NEW</vt:lpstr>
      <vt:lpstr>1_Custom Design</vt:lpstr>
      <vt:lpstr>2_Custom Design</vt:lpstr>
      <vt:lpstr>Slide 1</vt:lpstr>
      <vt:lpstr>What is it?</vt:lpstr>
      <vt:lpstr>How it Works</vt:lpstr>
      <vt:lpstr>How it Works</vt:lpstr>
      <vt:lpstr>Ways Clubs Can Give</vt:lpstr>
      <vt:lpstr>Fundraiser – What have I let myself in for?</vt:lpstr>
      <vt:lpstr>Chairman’s Planning Guide</vt:lpstr>
      <vt:lpstr>Chairman’s Planning Guide</vt:lpstr>
      <vt:lpstr>Chairman’s Planning Guide</vt:lpstr>
      <vt:lpstr>Chairman’s Planning Guide</vt:lpstr>
      <vt:lpstr>What else can we do?</vt:lpstr>
      <vt:lpstr>We else can we do?</vt:lpstr>
      <vt:lpstr>What else do I need to know? </vt:lpstr>
      <vt:lpstr>What else do I need to know?</vt:lpstr>
      <vt:lpstr>How do I ask?</vt:lpstr>
      <vt:lpstr>How do I ask?</vt:lpstr>
      <vt:lpstr>Other Thoughts …</vt:lpstr>
      <vt:lpstr>Contact </vt:lpstr>
      <vt:lpstr>Slide 19</vt:lpstr>
    </vt:vector>
  </TitlesOfParts>
  <Company>Rotary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McPeak</dc:creator>
  <cp:lastModifiedBy>Owner</cp:lastModifiedBy>
  <cp:revision>87</cp:revision>
  <cp:lastPrinted>2013-06-19T15:45:56Z</cp:lastPrinted>
  <dcterms:created xsi:type="dcterms:W3CDTF">2014-01-09T21:38:42Z</dcterms:created>
  <dcterms:modified xsi:type="dcterms:W3CDTF">2014-10-11T15:14:34Z</dcterms:modified>
</cp:coreProperties>
</file>