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28598" y="152400"/>
            <a:ext cx="8763004" cy="6477000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>
              <a:defRPr sz="180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endParaRPr/>
          </a:p>
        </p:txBody>
      </p:sp>
      <p:pic>
        <p:nvPicPr>
          <p:cNvPr id="3" name="PNG+for+Word+documents,+presentations,+and+web+use..png" descr="PNG+for+Word+documents,+presentations,+and+web+use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7" y="5939675"/>
            <a:ext cx="2411261" cy="49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T2324EN_Horizontal_RGB.png" descr="T2324EN_Horizontal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224" y="5952684"/>
            <a:ext cx="1397001" cy="52678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6221731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91884" marR="0" indent="-391884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1pPr>
      <a:lvl2pPr marL="838200" marR="0" indent="-3810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2pPr>
      <a:lvl3pPr marL="1219200" marR="0" indent="-3048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3pPr>
      <a:lvl4pPr marL="1737360" marR="0" indent="-36576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4pPr>
      <a:lvl5pPr marL="2235200" marR="0" indent="-4064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0A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utiger 55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strictessaycontest@mtbrotary.or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eorge R. Hensel…"/>
          <p:cNvSpPr txBox="1"/>
          <p:nvPr/>
        </p:nvSpPr>
        <p:spPr>
          <a:xfrm>
            <a:off x="1570191" y="3864441"/>
            <a:ext cx="5916529" cy="114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George R. Hensel</a:t>
            </a:r>
          </a:p>
          <a:p>
            <a:pPr algn="ctr">
              <a:defRPr sz="45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Ethics Essay Contest</a:t>
            </a:r>
          </a:p>
        </p:txBody>
      </p:sp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632" y="830583"/>
            <a:ext cx="2206200" cy="2859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ules"/>
          <p:cNvSpPr txBox="1"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Rules</a:t>
            </a:r>
          </a:p>
        </p:txBody>
      </p:sp>
      <p:sp>
        <p:nvSpPr>
          <p:cNvPr id="49" name="500-1,000 words…"/>
          <p:cNvSpPr txBox="1">
            <a:spLocks noGrp="1"/>
          </p:cNvSpPr>
          <p:nvPr>
            <p:ph type="body" idx="4294967295"/>
          </p:nvPr>
        </p:nvSpPr>
        <p:spPr>
          <a:xfrm>
            <a:off x="1121223" y="1606238"/>
            <a:ext cx="7304062" cy="4267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2039" indent="-312039" defTabSz="832104">
              <a:spcBef>
                <a:spcPts val="500"/>
              </a:spcBef>
              <a:buChar char="•"/>
              <a:defRPr sz="2912"/>
            </a:pPr>
            <a:r>
              <a:t>Must contain no more than 1,000 or less than 800 words </a:t>
            </a:r>
          </a:p>
          <a:p>
            <a:pPr marL="676084" lvl="1" indent="-260032" defTabSz="832104">
              <a:lnSpc>
                <a:spcPct val="100000"/>
              </a:lnSpc>
              <a:spcBef>
                <a:spcPts val="0"/>
              </a:spcBef>
              <a:buChar char="•"/>
              <a:defRPr sz="2184"/>
            </a:pPr>
            <a:r>
              <a:t>12 point standard font</a:t>
            </a:r>
          </a:p>
          <a:p>
            <a:pPr marL="312039" indent="-312039" defTabSz="832104">
              <a:lnSpc>
                <a:spcPct val="100000"/>
              </a:lnSpc>
              <a:spcBef>
                <a:spcPts val="900"/>
              </a:spcBef>
              <a:buChar char="•"/>
              <a:defRPr sz="2912"/>
            </a:pPr>
            <a:r>
              <a:t>Original, unpublished work</a:t>
            </a:r>
          </a:p>
          <a:p>
            <a:pPr marL="312039" indent="-312039" defTabSz="832104">
              <a:lnSpc>
                <a:spcPct val="100000"/>
              </a:lnSpc>
              <a:spcBef>
                <a:spcPts val="900"/>
              </a:spcBef>
              <a:buChar char="•"/>
              <a:defRPr sz="2912"/>
            </a:pPr>
            <a:r>
              <a:t>Club winners must be submitted to: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districtessaycontest@mtbrotary.org</a:t>
            </a:r>
            <a:r>
              <a:t> by April 24, 2024.</a:t>
            </a:r>
          </a:p>
          <a:p>
            <a:pPr marL="312039" indent="-312039" defTabSz="832104">
              <a:spcBef>
                <a:spcPts val="900"/>
              </a:spcBef>
              <a:buChar char="•"/>
              <a:defRPr sz="2912"/>
            </a:pPr>
            <a:r>
              <a:t>The essay may </a:t>
            </a:r>
            <a:r>
              <a:rPr u="sng"/>
              <a:t>not</a:t>
            </a:r>
            <a:r>
              <a:t> be submitted to another club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Judging Criteria"/>
          <p:cNvSpPr txBox="1">
            <a:spLocks noGrp="1"/>
          </p:cNvSpPr>
          <p:nvPr>
            <p:ph type="title" idx="4294967295"/>
          </p:nvPr>
        </p:nvSpPr>
        <p:spPr>
          <a:xfrm>
            <a:off x="609600" y="507998"/>
            <a:ext cx="8153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Judging Criteria</a:t>
            </a:r>
          </a:p>
        </p:txBody>
      </p:sp>
      <p:sp>
        <p:nvSpPr>
          <p:cNvPr id="52" name="Content = 40%…"/>
          <p:cNvSpPr txBox="1">
            <a:spLocks noGrp="1"/>
          </p:cNvSpPr>
          <p:nvPr>
            <p:ph type="body" sz="half" idx="4294967295"/>
          </p:nvPr>
        </p:nvSpPr>
        <p:spPr>
          <a:xfrm>
            <a:off x="2854886" y="1546419"/>
            <a:ext cx="3730069" cy="4267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9239" indent="-319239" defTabSz="851305">
              <a:lnSpc>
                <a:spcPct val="81000"/>
              </a:lnSpc>
              <a:spcBef>
                <a:spcPts val="500"/>
              </a:spcBef>
              <a:buChar char="•"/>
              <a:defRPr sz="2945"/>
            </a:pPr>
            <a:r>
              <a:t>Content = 40%</a:t>
            </a:r>
          </a:p>
          <a:p>
            <a:pPr marL="691686" lvl="1" indent="-266033" defTabSz="851305">
              <a:lnSpc>
                <a:spcPct val="81000"/>
              </a:lnSpc>
              <a:spcBef>
                <a:spcPts val="0"/>
              </a:spcBef>
              <a:buChar char="•"/>
              <a:defRPr sz="2565"/>
            </a:pPr>
            <a:r>
              <a:t>Clarity of message</a:t>
            </a:r>
          </a:p>
          <a:p>
            <a:pPr marL="691686" lvl="1" indent="-266033" defTabSz="851305">
              <a:lnSpc>
                <a:spcPct val="108000"/>
              </a:lnSpc>
              <a:spcBef>
                <a:spcPts val="0"/>
              </a:spcBef>
              <a:buChar char="•"/>
              <a:defRPr sz="2565"/>
            </a:pPr>
            <a:r>
              <a:t>Presentation </a:t>
            </a:r>
          </a:p>
          <a:p>
            <a:pPr marL="319239" indent="-319239" defTabSz="851305">
              <a:lnSpc>
                <a:spcPct val="81000"/>
              </a:lnSpc>
              <a:spcBef>
                <a:spcPts val="500"/>
              </a:spcBef>
              <a:buChar char="•"/>
              <a:defRPr sz="2945"/>
            </a:pPr>
            <a:r>
              <a:t>Creativity = 40%</a:t>
            </a:r>
          </a:p>
          <a:p>
            <a:pPr marL="691686" lvl="1" indent="-266033" defTabSz="851305">
              <a:lnSpc>
                <a:spcPct val="81000"/>
              </a:lnSpc>
              <a:spcBef>
                <a:spcPts val="0"/>
              </a:spcBef>
              <a:buChar char="•"/>
              <a:defRPr sz="2565"/>
            </a:pPr>
            <a:r>
              <a:t>Style</a:t>
            </a:r>
          </a:p>
          <a:p>
            <a:pPr marL="691686" lvl="1" indent="-266033" defTabSz="851305">
              <a:lnSpc>
                <a:spcPct val="108000"/>
              </a:lnSpc>
              <a:spcBef>
                <a:spcPts val="0"/>
              </a:spcBef>
              <a:buChar char="•"/>
              <a:defRPr sz="2565"/>
            </a:pPr>
            <a:r>
              <a:t>Originality</a:t>
            </a:r>
          </a:p>
          <a:p>
            <a:pPr marL="319239" indent="-319239" defTabSz="851305">
              <a:lnSpc>
                <a:spcPct val="81000"/>
              </a:lnSpc>
              <a:spcBef>
                <a:spcPts val="500"/>
              </a:spcBef>
              <a:buChar char="•"/>
              <a:defRPr sz="2945"/>
            </a:pPr>
            <a:r>
              <a:t>Composition = 20%</a:t>
            </a:r>
          </a:p>
          <a:p>
            <a:pPr marL="691686" lvl="1" indent="-266033" defTabSz="851305">
              <a:lnSpc>
                <a:spcPct val="81000"/>
              </a:lnSpc>
              <a:spcBef>
                <a:spcPts val="0"/>
              </a:spcBef>
              <a:buChar char="•"/>
              <a:defRPr sz="2565"/>
            </a:pPr>
            <a:r>
              <a:t>Grammar</a:t>
            </a:r>
          </a:p>
          <a:p>
            <a:pPr marL="691686" lvl="1" indent="-266033" defTabSz="851305">
              <a:lnSpc>
                <a:spcPct val="81000"/>
              </a:lnSpc>
              <a:spcBef>
                <a:spcPts val="0"/>
              </a:spcBef>
              <a:buChar char="•"/>
              <a:defRPr sz="2565"/>
            </a:pPr>
            <a:r>
              <a:t>Spelling</a:t>
            </a:r>
          </a:p>
          <a:p>
            <a:pPr marL="691686" lvl="1" indent="-266033" defTabSz="851305">
              <a:lnSpc>
                <a:spcPct val="81000"/>
              </a:lnSpc>
              <a:spcBef>
                <a:spcPts val="0"/>
              </a:spcBef>
              <a:buChar char="•"/>
              <a:defRPr sz="2565"/>
            </a:pPr>
            <a:r>
              <a:t>Structure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me Line"/>
          <p:cNvSpPr txBox="1">
            <a:spLocks noGrp="1"/>
          </p:cNvSpPr>
          <p:nvPr>
            <p:ph type="title" idx="4294967295"/>
          </p:nvPr>
        </p:nvSpPr>
        <p:spPr>
          <a:xfrm>
            <a:off x="685800" y="990600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rPr dirty="0"/>
              <a:t>Time Line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2367129" y="2068047"/>
            <a:ext cx="4485937" cy="372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800" b="1" i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Club Confirmation and Registration fees</a:t>
            </a:r>
          </a:p>
          <a:p>
            <a:pPr algn="ctr">
              <a:defRPr sz="180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rPr dirty="0"/>
              <a:t>Must be submitted to District 5300 by</a:t>
            </a:r>
          </a:p>
          <a:p>
            <a:pPr algn="ctr"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December 31, 2024</a:t>
            </a:r>
          </a:p>
          <a:p>
            <a:pPr algn="ctr"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1800" b="1" i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Student Essay Entry</a:t>
            </a:r>
          </a:p>
          <a:p>
            <a:pPr algn="ctr">
              <a:defRPr sz="180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rPr dirty="0"/>
              <a:t>Must be submitted to the local Club by</a:t>
            </a:r>
          </a:p>
          <a:p>
            <a:pPr algn="ctr"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April 1, 2024</a:t>
            </a:r>
          </a:p>
          <a:p>
            <a:pPr algn="ctr"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1800" b="1" i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Club Level Winner</a:t>
            </a:r>
          </a:p>
          <a:p>
            <a:pPr algn="ctr">
              <a:defRPr sz="180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rPr dirty="0"/>
              <a:t>Must be submitted to the District by</a:t>
            </a:r>
          </a:p>
          <a:p>
            <a:pPr algn="ctr">
              <a:defRPr sz="18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April 24, 2024</a:t>
            </a:r>
          </a:p>
          <a:p>
            <a:pPr algn="ctr">
              <a:defRPr sz="180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rPr dirty="0"/>
              <a:t>To: </a:t>
            </a:r>
            <a:r>
              <a:rPr dirty="0" err="1"/>
              <a:t>districtessaycontest@mtbrotary.org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inners Awarded…"/>
          <p:cNvSpPr txBox="1">
            <a:spLocks noGrp="1"/>
          </p:cNvSpPr>
          <p:nvPr>
            <p:ph type="title" idx="4294967295"/>
          </p:nvPr>
        </p:nvSpPr>
        <p:spPr>
          <a:xfrm>
            <a:off x="685800" y="1785771"/>
            <a:ext cx="7772400" cy="29604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85800">
              <a:lnSpc>
                <a:spcPct val="120000"/>
              </a:lnSpc>
              <a:defRPr sz="2700" b="0">
                <a:solidFill>
                  <a:srgbClr val="005DAA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Winners Awarded at</a:t>
            </a:r>
            <a:endParaRPr sz="2925">
              <a:solidFill>
                <a:srgbClr val="0050A2"/>
              </a:solidFill>
            </a:endParaRPr>
          </a:p>
          <a:p>
            <a:pPr defTabSz="685800">
              <a:defRPr sz="2700">
                <a:solidFill>
                  <a:srgbClr val="005DAA"/>
                </a:solidFill>
              </a:defRPr>
            </a:pPr>
            <a:r>
              <a:t>District Assembly</a:t>
            </a:r>
            <a:br/>
            <a:r>
              <a:rPr b="0">
                <a:latin typeface="Frutiger 55 Roman"/>
                <a:ea typeface="Frutiger 55 Roman"/>
                <a:cs typeface="Frutiger 55 Roman"/>
                <a:sym typeface="Frutiger 55 Roman"/>
              </a:rPr>
              <a:t>Saturday, May 18, 2024</a:t>
            </a:r>
            <a:br>
              <a:rPr sz="2400" b="0">
                <a:latin typeface="Frutiger 55 Roman"/>
                <a:ea typeface="Frutiger 55 Roman"/>
                <a:cs typeface="Frutiger 55 Roman"/>
                <a:sym typeface="Frutiger 55 Roman"/>
              </a:rPr>
            </a:br>
            <a:br>
              <a:rPr sz="2400" b="0">
                <a:latin typeface="Frutiger 55 Roman"/>
                <a:ea typeface="Frutiger 55 Roman"/>
                <a:cs typeface="Frutiger 55 Roman"/>
                <a:sym typeface="Frutiger 55 Roman"/>
              </a:rPr>
            </a:br>
            <a:br>
              <a:rPr sz="2400" b="0">
                <a:latin typeface="Frutiger 55 Roman"/>
                <a:ea typeface="Frutiger 55 Roman"/>
                <a:cs typeface="Frutiger 55 Roman"/>
                <a:sym typeface="Frutiger 55 Roman"/>
              </a:rPr>
            </a:br>
            <a:r>
              <a:rPr sz="1800" b="0">
                <a:latin typeface="Frutiger 55 Roman"/>
                <a:ea typeface="Frutiger 55 Roman"/>
                <a:cs typeface="Frutiger 55 Roman"/>
                <a:sym typeface="Frutiger 55 Roman"/>
              </a:rPr>
              <a:t>Transportation of the First Place winning student </a:t>
            </a:r>
            <a:br>
              <a:rPr sz="1800" b="0">
                <a:latin typeface="Frutiger 55 Roman"/>
                <a:ea typeface="Frutiger 55 Roman"/>
                <a:cs typeface="Frutiger 55 Roman"/>
                <a:sym typeface="Frutiger 55 Roman"/>
              </a:rPr>
            </a:br>
            <a:r>
              <a:rPr sz="1800" b="0">
                <a:latin typeface="Frutiger 55 Roman"/>
                <a:ea typeface="Frutiger 55 Roman"/>
                <a:cs typeface="Frutiger 55 Roman"/>
                <a:sym typeface="Frutiger 55 Roman"/>
              </a:rPr>
              <a:t>to the District Assembly </a:t>
            </a:r>
            <a:br>
              <a:rPr sz="1800" b="0">
                <a:latin typeface="Frutiger 55 Roman"/>
                <a:ea typeface="Frutiger 55 Roman"/>
                <a:cs typeface="Frutiger 55 Roman"/>
                <a:sym typeface="Frutiger 55 Roman"/>
              </a:rPr>
            </a:br>
            <a:r>
              <a:rPr sz="1800" b="0">
                <a:latin typeface="Frutiger 55 Roman"/>
                <a:ea typeface="Frutiger 55 Roman"/>
                <a:cs typeface="Frutiger 55 Roman"/>
                <a:sym typeface="Frutiger 55 Roman"/>
              </a:rPr>
              <a:t>is local Club’s responsibility</a:t>
            </a:r>
            <a:r>
              <a:rPr sz="1800" b="0">
                <a:solidFill>
                  <a:schemeClr val="accent5"/>
                </a:solidFill>
                <a:latin typeface="Frutiger 55 Roman"/>
                <a:ea typeface="Frutiger 55 Roman"/>
                <a:cs typeface="Frutiger 55 Roman"/>
                <a:sym typeface="Frutiger 55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1000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Everything you need…"/>
          <p:cNvSpPr txBox="1">
            <a:spLocks noGrp="1"/>
          </p:cNvSpPr>
          <p:nvPr>
            <p:ph type="title" idx="4294967295"/>
          </p:nvPr>
        </p:nvSpPr>
        <p:spPr>
          <a:xfrm>
            <a:off x="685800" y="580564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1812">
              <a:defRPr sz="3420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Everything you need is</a:t>
            </a:r>
          </a:p>
          <a:p>
            <a:pPr defTabSz="781812">
              <a:defRPr sz="3420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on 5300 District website</a:t>
            </a:r>
          </a:p>
        </p:txBody>
      </p:sp>
      <p:sp>
        <p:nvSpPr>
          <p:cNvPr id="60" name="Information Brochure for Schools and Students…"/>
          <p:cNvSpPr txBox="1">
            <a:spLocks noGrp="1"/>
          </p:cNvSpPr>
          <p:nvPr>
            <p:ph type="body" sz="half" idx="4294967295"/>
          </p:nvPr>
        </p:nvSpPr>
        <p:spPr>
          <a:xfrm>
            <a:off x="2373084" y="1894108"/>
            <a:ext cx="4800603" cy="42817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1884" indent="-391884">
              <a:lnSpc>
                <a:spcPct val="100000"/>
              </a:lnSpc>
              <a:buChar char="•"/>
              <a:defRPr sz="2800"/>
            </a:pPr>
            <a:r>
              <a:t>Information Brochure</a:t>
            </a:r>
          </a:p>
          <a:p>
            <a:pPr marL="391884" indent="-391884">
              <a:lnSpc>
                <a:spcPct val="100000"/>
              </a:lnSpc>
              <a:buChar char="•"/>
              <a:defRPr sz="2800"/>
            </a:pPr>
            <a:r>
              <a:t>Letter to School Principal</a:t>
            </a:r>
          </a:p>
          <a:p>
            <a:pPr marL="391884" indent="-391884">
              <a:lnSpc>
                <a:spcPct val="100000"/>
              </a:lnSpc>
              <a:buChar char="•"/>
              <a:defRPr sz="2800"/>
            </a:pPr>
            <a:r>
              <a:t>Flyer</a:t>
            </a:r>
          </a:p>
          <a:p>
            <a:pPr marL="391884" indent="-391884">
              <a:lnSpc>
                <a:spcPct val="100000"/>
              </a:lnSpc>
              <a:spcBef>
                <a:spcPts val="1000"/>
              </a:spcBef>
              <a:buChar char="•"/>
              <a:defRPr sz="2800"/>
            </a:pPr>
            <a:r>
              <a:t>Entry Forms</a:t>
            </a:r>
          </a:p>
          <a:p>
            <a:pPr marL="391884" indent="-391884">
              <a:lnSpc>
                <a:spcPct val="100000"/>
              </a:lnSpc>
              <a:spcBef>
                <a:spcPts val="1000"/>
              </a:spcBef>
              <a:buChar char="•"/>
              <a:defRPr sz="2800"/>
            </a:pPr>
            <a:r>
              <a:t>Judges Score Cards</a:t>
            </a:r>
          </a:p>
          <a:p>
            <a:pPr marL="391884" indent="-391884">
              <a:lnSpc>
                <a:spcPct val="100000"/>
              </a:lnSpc>
              <a:spcBef>
                <a:spcPts val="1000"/>
              </a:spcBef>
              <a:buChar char="•"/>
              <a:defRPr sz="2800"/>
            </a:pPr>
            <a:r>
              <a:t>Award Certificates</a:t>
            </a:r>
          </a:p>
          <a:p>
            <a:pPr marL="391884" indent="-391884">
              <a:lnSpc>
                <a:spcPct val="100000"/>
              </a:lnSpc>
              <a:spcBef>
                <a:spcPts val="1000"/>
              </a:spcBef>
              <a:buChar char="•"/>
              <a:defRPr sz="2800"/>
            </a:pPr>
            <a:r>
              <a:t>PowerPoint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istrict Winning Essay…"/>
          <p:cNvSpPr txBox="1">
            <a:spLocks noGrp="1"/>
          </p:cNvSpPr>
          <p:nvPr>
            <p:ph type="title" idx="4294967295"/>
          </p:nvPr>
        </p:nvSpPr>
        <p:spPr>
          <a:xfrm>
            <a:off x="1208782" y="882282"/>
            <a:ext cx="6802636" cy="44605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District Winning Essay</a:t>
            </a:r>
          </a:p>
          <a:p>
            <a:pPr>
              <a:lnSpc>
                <a:spcPct val="120000"/>
              </a:lnSpc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 and Runner-ups will be posted on the</a:t>
            </a:r>
          </a:p>
          <a:p>
            <a:pPr>
              <a:lnSpc>
                <a:spcPct val="120000"/>
              </a:lnSpc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District 5300 website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eorge R. Hensel…"/>
          <p:cNvSpPr txBox="1">
            <a:spLocks noGrp="1"/>
          </p:cNvSpPr>
          <p:nvPr>
            <p:ph type="title" idx="4294967295"/>
          </p:nvPr>
        </p:nvSpPr>
        <p:spPr>
          <a:xfrm>
            <a:off x="1693377" y="881744"/>
            <a:ext cx="3722914" cy="1143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05255">
              <a:lnSpc>
                <a:spcPct val="120000"/>
              </a:lnSpc>
              <a:defRPr sz="3564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George R. Hensel</a:t>
            </a:r>
            <a:endParaRPr sz="3861"/>
          </a:p>
          <a:p>
            <a:pPr algn="r" defTabSz="905255">
              <a:lnSpc>
                <a:spcPct val="120000"/>
              </a:lnSpc>
              <a:defRPr sz="2079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1924-2012</a:t>
            </a:r>
          </a:p>
        </p:txBody>
      </p:sp>
      <p:sp>
        <p:nvSpPr>
          <p:cNvPr id="65" name="George, the founder of California Driving School, was an exemplary Rotarian with a 45-year record of perfect attendance. A real model of the Horatio Alger myth, going from sleeping on park benches during the Depression, through the Merchant Marines, to a"/>
          <p:cNvSpPr txBox="1">
            <a:spLocks noGrp="1"/>
          </p:cNvSpPr>
          <p:nvPr>
            <p:ph type="body" idx="4294967295"/>
          </p:nvPr>
        </p:nvSpPr>
        <p:spPr>
          <a:xfrm>
            <a:off x="1251856" y="2163653"/>
            <a:ext cx="6640288" cy="40303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398312">
              <a:lnSpc>
                <a:spcPct val="108000"/>
              </a:lnSpc>
              <a:spcBef>
                <a:spcPts val="0"/>
              </a:spcBef>
              <a:buSzTx/>
              <a:buNone/>
              <a:defRPr sz="2376" b="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George, the founder of California Driving School, was an exemplary Rotarian with a 45-year record of perfect attendance. A real model of the Horatio Alger myth, going from sleeping on park benches during the Depression, through the Merchant Marines, to a Ph.D. in business and an impressive record of philanthropy giving millions of dollars to the community and Rotary. His legacy continues through the Rotary</a:t>
            </a:r>
          </a:p>
          <a:p>
            <a:pPr marL="0" indent="0" algn="ctr" defTabSz="398312">
              <a:lnSpc>
                <a:spcPct val="108000"/>
              </a:lnSpc>
              <a:spcBef>
                <a:spcPts val="0"/>
              </a:spcBef>
              <a:buSzTx/>
              <a:buNone/>
              <a:defRPr sz="2376" b="0"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George Hensel Ethics Essay Contest.</a:t>
            </a:r>
          </a:p>
        </p:txBody>
      </p:sp>
      <p:pic>
        <p:nvPicPr>
          <p:cNvPr id="66" name="C:\Documents and Settings\Kathy\Desktop\Hensel\HenselGeorge[1] (2).jpg" descr="C:\Documents and Settings\Kathy\Desktop\Hensel\HenselGeorge[1]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4" y="561212"/>
            <a:ext cx="1085979" cy="1517964"/>
          </a:xfrm>
          <a:prstGeom prst="rect">
            <a:avLst/>
          </a:prstGeom>
          <a:ln w="38100"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ervice Above Self…"/>
          <p:cNvSpPr txBox="1">
            <a:spLocks noGrp="1"/>
          </p:cNvSpPr>
          <p:nvPr>
            <p:ph type="title" idx="4294967295"/>
          </p:nvPr>
        </p:nvSpPr>
        <p:spPr>
          <a:xfrm>
            <a:off x="1142999" y="1950801"/>
            <a:ext cx="6858001" cy="40831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96111">
              <a:defRPr sz="4312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Service Above Self</a:t>
            </a:r>
          </a:p>
          <a:p>
            <a:pPr defTabSz="896111">
              <a:defRPr sz="3234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endParaRPr/>
          </a:p>
          <a:p>
            <a:pPr defTabSz="896111">
              <a:defRPr sz="3430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Rotary International </a:t>
            </a:r>
            <a:r>
              <a:rPr sz="3528"/>
              <a:t>District</a:t>
            </a:r>
            <a:r>
              <a:t> 5300</a:t>
            </a:r>
          </a:p>
          <a:p>
            <a:pPr defTabSz="896111">
              <a:defRPr sz="3430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endParaRPr/>
          </a:p>
          <a:p>
            <a:pPr defTabSz="896111">
              <a:defRPr sz="2352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George Hensel Ethics Essay Contest</a:t>
            </a:r>
          </a:p>
          <a:p>
            <a:pPr defTabSz="896111">
              <a:defRPr sz="2352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District Chairperson</a:t>
            </a:r>
          </a:p>
          <a:p>
            <a:pPr defTabSz="896111">
              <a:defRPr sz="2352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Manuel “Manny” Franco,</a:t>
            </a:r>
            <a:r>
              <a:rPr sz="1960"/>
              <a:t> </a:t>
            </a:r>
            <a:r>
              <a:t>Montebello Club</a:t>
            </a:r>
          </a:p>
          <a:p>
            <a:pPr defTabSz="896111">
              <a:defRPr sz="2352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(213) 716-3059</a:t>
            </a:r>
          </a:p>
          <a:p>
            <a:pPr defTabSz="896111">
              <a:defRPr sz="2352"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pPr>
            <a:r>
              <a:t>manuel.franco@me.com</a:t>
            </a:r>
          </a:p>
        </p:txBody>
      </p:sp>
      <p:pic>
        <p:nvPicPr>
          <p:cNvPr id="69" name="RotaryMoE_PMS-C.png" descr="RotaryMoE_PMS-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605" y="561449"/>
            <a:ext cx="1464424" cy="1464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urpose"/>
          <p:cNvSpPr txBox="1">
            <a:spLocks noGrp="1"/>
          </p:cNvSpPr>
          <p:nvPr>
            <p:ph type="title" idx="4294967295"/>
          </p:nvPr>
        </p:nvSpPr>
        <p:spPr>
          <a:xfrm>
            <a:off x="381000" y="1055913"/>
            <a:ext cx="8305800" cy="11992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pPr algn="ctr"/>
            <a:r>
              <a:rPr lang="en-US" dirty="0">
                <a:effectLst/>
                <a:latin typeface="Frutiger" panose="020B0500000000000000" pitchFamily="34" charset="0"/>
              </a:rPr>
              <a:t>The contest is held on two competition levels:</a:t>
            </a:r>
          </a:p>
        </p:txBody>
      </p:sp>
      <p:sp>
        <p:nvSpPr>
          <p:cNvPr id="27" name="Promoting the importance of ethics…"/>
          <p:cNvSpPr txBox="1"/>
          <p:nvPr/>
        </p:nvSpPr>
        <p:spPr>
          <a:xfrm>
            <a:off x="1364238" y="2539471"/>
            <a:ext cx="682884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50A2"/>
                </a:solidFill>
                <a:effectLst/>
                <a:latin typeface="+mn-lt"/>
              </a:rPr>
              <a:t>First at the local Rotary club level, and second at the District level.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solidFill>
                <a:srgbClr val="0050A2"/>
              </a:solidFill>
              <a:effectLst/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50A2"/>
                </a:solidFill>
                <a:effectLst/>
                <a:latin typeface="+mn-lt"/>
              </a:rPr>
              <a:t>The student who wins first place at the Club level automatically advances to the District level.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urpose"/>
          <p:cNvSpPr txBox="1">
            <a:spLocks noGrp="1"/>
          </p:cNvSpPr>
          <p:nvPr>
            <p:ph type="title" idx="4294967295"/>
          </p:nvPr>
        </p:nvSpPr>
        <p:spPr>
          <a:xfrm>
            <a:off x="381000" y="718457"/>
            <a:ext cx="8305800" cy="1199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rPr dirty="0"/>
              <a:t>Purpose</a:t>
            </a:r>
          </a:p>
        </p:txBody>
      </p:sp>
      <p:sp>
        <p:nvSpPr>
          <p:cNvPr id="27" name="Promoting the importance of ethics…"/>
          <p:cNvSpPr txBox="1"/>
          <p:nvPr/>
        </p:nvSpPr>
        <p:spPr>
          <a:xfrm>
            <a:off x="1364238" y="1973421"/>
            <a:ext cx="682884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899" indent="-342899">
              <a:spcBef>
                <a:spcPts val="600"/>
              </a:spcBef>
              <a:buSzPct val="100000"/>
              <a:buChar char="•"/>
              <a:defRPr sz="28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Promoting the importance of ethics</a:t>
            </a:r>
          </a:p>
          <a:p>
            <a:pPr marL="342899" indent="-342899">
              <a:spcBef>
                <a:spcPts val="1000"/>
              </a:spcBef>
              <a:buSzPct val="100000"/>
              <a:buChar char="•"/>
              <a:defRPr sz="28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Creating a venue for high school students to express their views</a:t>
            </a:r>
          </a:p>
          <a:p>
            <a:pPr marL="342899" indent="-342899">
              <a:spcBef>
                <a:spcPts val="1000"/>
              </a:spcBef>
              <a:buSzPct val="100000"/>
              <a:buChar char="•"/>
              <a:defRPr sz="28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Giving recognition to outstanding writing skills</a:t>
            </a:r>
          </a:p>
          <a:p>
            <a:pPr marL="342899" indent="-342899">
              <a:spcBef>
                <a:spcPts val="1000"/>
              </a:spcBef>
              <a:buSzPct val="100000"/>
              <a:buChar char="•"/>
              <a:defRPr sz="28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Giving Rotary a higher visibility within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33714982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Unique to District 5300"/>
          <p:cNvSpPr txBox="1">
            <a:spLocks noGrp="1"/>
          </p:cNvSpPr>
          <p:nvPr>
            <p:ph type="title" idx="4294967295"/>
          </p:nvPr>
        </p:nvSpPr>
        <p:spPr>
          <a:xfrm>
            <a:off x="685800" y="7873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rPr dirty="0"/>
              <a:t>Unique to District 5300</a:t>
            </a:r>
          </a:p>
        </p:txBody>
      </p:sp>
      <p:sp>
        <p:nvSpPr>
          <p:cNvPr id="30" name="$100 Club participation fee…"/>
          <p:cNvSpPr txBox="1">
            <a:spLocks noGrp="1"/>
          </p:cNvSpPr>
          <p:nvPr>
            <p:ph type="body" sz="half" idx="4294967295"/>
          </p:nvPr>
        </p:nvSpPr>
        <p:spPr>
          <a:xfrm>
            <a:off x="1512886" y="2100928"/>
            <a:ext cx="6296028" cy="35161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har char="•"/>
              <a:defRPr sz="2900"/>
            </a:pPr>
            <a:r>
              <a:rPr dirty="0"/>
              <a:t>$100 Club participation fee</a:t>
            </a:r>
          </a:p>
          <a:p>
            <a:pPr>
              <a:lnSpc>
                <a:spcPct val="100000"/>
              </a:lnSpc>
              <a:spcBef>
                <a:spcPts val="1000"/>
              </a:spcBef>
              <a:buChar char="•"/>
              <a:defRPr sz="2900"/>
            </a:pPr>
            <a:r>
              <a:rPr dirty="0"/>
              <a:t>District cash prizes to winners</a:t>
            </a:r>
          </a:p>
          <a:p>
            <a:pPr>
              <a:lnSpc>
                <a:spcPct val="100000"/>
              </a:lnSpc>
              <a:spcBef>
                <a:spcPts val="1000"/>
              </a:spcBef>
              <a:buChar char="•"/>
              <a:defRPr sz="2900"/>
            </a:pPr>
            <a:r>
              <a:rPr dirty="0"/>
              <a:t>District cash prizes to winning student’s teacher</a:t>
            </a:r>
          </a:p>
          <a:p>
            <a:pPr>
              <a:lnSpc>
                <a:spcPct val="100000"/>
              </a:lnSpc>
              <a:spcBef>
                <a:spcPts val="1000"/>
              </a:spcBef>
              <a:buChar char="•"/>
              <a:defRPr sz="2900"/>
            </a:pPr>
            <a:r>
              <a:rPr dirty="0"/>
              <a:t>Modest responsibilities for each Club under Vocational Avenue of Service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strict Level Awards"/>
          <p:cNvSpPr txBox="1">
            <a:spLocks noGrp="1"/>
          </p:cNvSpPr>
          <p:nvPr>
            <p:ph type="title" idx="4294967295"/>
          </p:nvPr>
        </p:nvSpPr>
        <p:spPr>
          <a:xfrm>
            <a:off x="685800" y="7111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District Level Awards</a:t>
            </a:r>
          </a:p>
        </p:txBody>
      </p:sp>
      <p:sp>
        <p:nvSpPr>
          <p:cNvPr id="33" name="$3,000…"/>
          <p:cNvSpPr txBox="1">
            <a:spLocks noGrp="1"/>
          </p:cNvSpPr>
          <p:nvPr>
            <p:ph type="body" sz="half" idx="4294967295"/>
          </p:nvPr>
        </p:nvSpPr>
        <p:spPr>
          <a:xfrm>
            <a:off x="685800" y="1959429"/>
            <a:ext cx="7848600" cy="1828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81000"/>
              </a:lnSpc>
              <a:spcBef>
                <a:spcPts val="900"/>
              </a:spcBef>
              <a:buSzTx/>
              <a:buNone/>
              <a:defRPr sz="4200"/>
            </a:pPr>
            <a:r>
              <a:t>$3,000</a:t>
            </a:r>
          </a:p>
          <a:p>
            <a:pPr marL="0" indent="0" algn="ctr">
              <a:lnSpc>
                <a:spcPct val="81000"/>
              </a:lnSpc>
              <a:spcBef>
                <a:spcPts val="900"/>
              </a:spcBef>
              <a:buSzTx/>
              <a:buNone/>
              <a:defRPr sz="4200"/>
            </a:pPr>
            <a:r>
              <a:t>First Place</a:t>
            </a:r>
          </a:p>
          <a:p>
            <a:pPr marL="0" indent="0" algn="ctr">
              <a:lnSpc>
                <a:spcPct val="81000"/>
              </a:lnSpc>
              <a:spcBef>
                <a:spcPts val="900"/>
              </a:spcBef>
              <a:buSzTx/>
              <a:buNone/>
              <a:defRPr sz="2800"/>
            </a:pPr>
            <a:r>
              <a:t>$1,000 to winner’s teacher</a:t>
            </a:r>
          </a:p>
        </p:txBody>
      </p:sp>
      <p:sp>
        <p:nvSpPr>
          <p:cNvPr id="34" name="$500 each…"/>
          <p:cNvSpPr txBox="1"/>
          <p:nvPr/>
        </p:nvSpPr>
        <p:spPr>
          <a:xfrm>
            <a:off x="677089" y="3913417"/>
            <a:ext cx="7757160" cy="166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700"/>
              </a:spcBef>
              <a:defRPr sz="32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$500 each </a:t>
            </a:r>
          </a:p>
          <a:p>
            <a:pPr algn="ctr">
              <a:spcBef>
                <a:spcPts val="700"/>
              </a:spcBef>
              <a:defRPr sz="32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to 3 Runner-Ups</a:t>
            </a:r>
          </a:p>
          <a:p>
            <a:pPr algn="ctr">
              <a:spcBef>
                <a:spcPts val="700"/>
              </a:spcBef>
              <a:defRPr sz="2800" b="1">
                <a:solidFill>
                  <a:srgbClr val="0050A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$200 to their teachers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build="p" bldLvl="5" animBg="1" advAuto="0"/>
      <p:bldP spid="34" grpId="2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ho Can Participate?"/>
          <p:cNvSpPr txBox="1">
            <a:spLocks noGrp="1"/>
          </p:cNvSpPr>
          <p:nvPr>
            <p:ph type="title" idx="4294967295"/>
          </p:nvPr>
        </p:nvSpPr>
        <p:spPr>
          <a:xfrm>
            <a:off x="685800" y="7746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Who Can Participate?</a:t>
            </a:r>
          </a:p>
        </p:txBody>
      </p:sp>
      <p:sp>
        <p:nvSpPr>
          <p:cNvPr id="37" name="Open to all high school students from grades 9 – 12 (as of March 31)…"/>
          <p:cNvSpPr txBox="1">
            <a:spLocks noGrp="1"/>
          </p:cNvSpPr>
          <p:nvPr>
            <p:ph type="body" idx="4294967295"/>
          </p:nvPr>
        </p:nvSpPr>
        <p:spPr>
          <a:xfrm>
            <a:off x="1264280" y="2149910"/>
            <a:ext cx="6691640" cy="42672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har char="•"/>
            </a:pPr>
            <a:r>
              <a:t>Open to all high school students from grades 9 – 12    </a:t>
            </a:r>
            <a:r>
              <a:rPr sz="2200"/>
              <a:t>(as of March 31, 2024)</a:t>
            </a:r>
          </a:p>
          <a:p>
            <a:pPr>
              <a:lnSpc>
                <a:spcPct val="100000"/>
              </a:lnSpc>
              <a:spcBef>
                <a:spcPts val="1000"/>
              </a:spcBef>
              <a:buChar char="•"/>
            </a:pPr>
            <a:r>
              <a:t>Living in or enrolled in any public or private high school in District 5300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Why Participate?"/>
          <p:cNvSpPr txBox="1">
            <a:spLocks noGrp="1"/>
          </p:cNvSpPr>
          <p:nvPr>
            <p:ph type="title" idx="4294967295"/>
          </p:nvPr>
        </p:nvSpPr>
        <p:spPr>
          <a:xfrm>
            <a:off x="685800" y="7492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Why Participate?</a:t>
            </a:r>
          </a:p>
        </p:txBody>
      </p:sp>
      <p:sp>
        <p:nvSpPr>
          <p:cNvPr id="40" name="Recognize local students…"/>
          <p:cNvSpPr txBox="1">
            <a:spLocks noGrp="1"/>
          </p:cNvSpPr>
          <p:nvPr>
            <p:ph type="body" idx="4294967295"/>
          </p:nvPr>
        </p:nvSpPr>
        <p:spPr>
          <a:xfrm>
            <a:off x="1742852" y="2004596"/>
            <a:ext cx="6115496" cy="42672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har char="•"/>
            </a:pPr>
            <a:r>
              <a:t>Mental Health of Students</a:t>
            </a:r>
          </a:p>
          <a:p>
            <a:pPr>
              <a:lnSpc>
                <a:spcPct val="120000"/>
              </a:lnSpc>
              <a:buChar char="•"/>
            </a:pPr>
            <a:r>
              <a:t>Recognize local students </a:t>
            </a:r>
          </a:p>
          <a:p>
            <a:pPr>
              <a:lnSpc>
                <a:spcPct val="100000"/>
              </a:lnSpc>
              <a:buChar char="•"/>
            </a:pPr>
            <a:r>
              <a:t>Highlight Rotary’s commitment to youth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cedures"/>
          <p:cNvSpPr txBox="1">
            <a:spLocks noGrp="1"/>
          </p:cNvSpPr>
          <p:nvPr>
            <p:ph type="title" idx="4294967295"/>
          </p:nvPr>
        </p:nvSpPr>
        <p:spPr>
          <a:xfrm>
            <a:off x="685800" y="371918"/>
            <a:ext cx="7772400" cy="1143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Procedures</a:t>
            </a:r>
          </a:p>
        </p:txBody>
      </p:sp>
      <p:sp>
        <p:nvSpPr>
          <p:cNvPr id="43" name="Locate your local schools…"/>
          <p:cNvSpPr txBox="1">
            <a:spLocks noGrp="1"/>
          </p:cNvSpPr>
          <p:nvPr>
            <p:ph type="body" idx="4294967295"/>
          </p:nvPr>
        </p:nvSpPr>
        <p:spPr>
          <a:xfrm>
            <a:off x="999305" y="1435841"/>
            <a:ext cx="7018195" cy="42672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8371" indent="-368371" defTabSz="859536">
              <a:spcBef>
                <a:spcPts val="600"/>
              </a:spcBef>
              <a:buChar char="•"/>
              <a:defRPr sz="3008"/>
            </a:pPr>
            <a:r>
              <a:rPr sz="2800" dirty="0"/>
              <a:t>Locate your local High Schools</a:t>
            </a:r>
          </a:p>
          <a:p>
            <a:pPr marL="368371" indent="-368371" defTabSz="859536">
              <a:spcBef>
                <a:spcPts val="900"/>
              </a:spcBef>
              <a:buChar char="•"/>
              <a:defRPr sz="3008"/>
            </a:pPr>
            <a:r>
              <a:rPr sz="2800" dirty="0"/>
              <a:t>Talk to the high school counselor, principal, or English Department Chairperson</a:t>
            </a:r>
          </a:p>
          <a:p>
            <a:pPr marL="368371" indent="-368371" defTabSz="859536">
              <a:spcBef>
                <a:spcPts val="900"/>
              </a:spcBef>
              <a:buChar char="•"/>
              <a:defRPr sz="3008"/>
            </a:pPr>
            <a:r>
              <a:rPr sz="2800" dirty="0"/>
              <a:t>Define due dates and requirements</a:t>
            </a:r>
          </a:p>
          <a:p>
            <a:pPr marL="368371" indent="-368371" defTabSz="859536">
              <a:spcBef>
                <a:spcPts val="900"/>
              </a:spcBef>
              <a:buChar char="•"/>
              <a:defRPr sz="3008"/>
            </a:pPr>
            <a:r>
              <a:rPr sz="2800" dirty="0"/>
              <a:t>Judge the Club level essays</a:t>
            </a:r>
          </a:p>
          <a:p>
            <a:pPr marL="368371" indent="-368371" defTabSz="859536">
              <a:spcBef>
                <a:spcPts val="900"/>
              </a:spcBef>
              <a:buChar char="•"/>
              <a:defRPr sz="3008"/>
            </a:pPr>
            <a:r>
              <a:rPr sz="2800" dirty="0"/>
              <a:t>Submit winning essay to: </a:t>
            </a:r>
            <a:r>
              <a:rPr sz="2800" dirty="0" err="1"/>
              <a:t>districtessaycontest@mtbrotary.org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Judging"/>
          <p:cNvSpPr txBox="1">
            <a:spLocks noGrp="1"/>
          </p:cNvSpPr>
          <p:nvPr>
            <p:ph type="title" idx="4294967295"/>
          </p:nvPr>
        </p:nvSpPr>
        <p:spPr>
          <a:xfrm>
            <a:off x="685800" y="609598"/>
            <a:ext cx="7772400" cy="1143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>
                <a:solidFill>
                  <a:srgbClr val="0050A2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rPr lang="en-US" dirty="0"/>
              <a:t>Club Level </a:t>
            </a:r>
            <a:r>
              <a:rPr dirty="0"/>
              <a:t>Judging</a:t>
            </a:r>
          </a:p>
        </p:txBody>
      </p:sp>
      <p:sp>
        <p:nvSpPr>
          <p:cNvPr id="46" name="Invite school personnel, elected officials, friends of the Club, potential members to judge…"/>
          <p:cNvSpPr txBox="1">
            <a:spLocks noGrp="1"/>
          </p:cNvSpPr>
          <p:nvPr>
            <p:ph type="body" idx="4294967295"/>
          </p:nvPr>
        </p:nvSpPr>
        <p:spPr>
          <a:xfrm>
            <a:off x="1447800" y="1994530"/>
            <a:ext cx="63246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900"/>
              </a:spcBef>
              <a:buChar char="•"/>
            </a:pPr>
            <a:r>
              <a:t>Invite school personnel, elected officials, friends of the Club, potential members to judge</a:t>
            </a:r>
          </a:p>
          <a:p>
            <a:pPr marL="342900" indent="-342900">
              <a:spcBef>
                <a:spcPts val="1500"/>
              </a:spcBef>
              <a:buChar char="•"/>
            </a:pPr>
            <a:r>
              <a:t>3 judges per 10 essays is optimal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564</Words>
  <Application>Microsoft Macintosh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Frutiger</vt:lpstr>
      <vt:lpstr>Frutiger 55 Roman</vt:lpstr>
      <vt:lpstr>Helvetica</vt:lpstr>
      <vt:lpstr>Helvetica Neue</vt:lpstr>
      <vt:lpstr>Default Design</vt:lpstr>
      <vt:lpstr>PowerPoint Presentation</vt:lpstr>
      <vt:lpstr>The contest is held on two competition levels:</vt:lpstr>
      <vt:lpstr>Purpose</vt:lpstr>
      <vt:lpstr>Unique to District 5300</vt:lpstr>
      <vt:lpstr>District Level Awards</vt:lpstr>
      <vt:lpstr>Who Can Participate?</vt:lpstr>
      <vt:lpstr>Why Participate?</vt:lpstr>
      <vt:lpstr>Procedures</vt:lpstr>
      <vt:lpstr>Club Level Judging</vt:lpstr>
      <vt:lpstr>Rules</vt:lpstr>
      <vt:lpstr>Judging Criteria</vt:lpstr>
      <vt:lpstr>Time Line</vt:lpstr>
      <vt:lpstr>Winners Awarded at District Assembly Saturday, May 18, 2024   Transportation of the First Place winning student  to the District Assembly  is local Club’s responsibility.</vt:lpstr>
      <vt:lpstr>Everything you need is on 5300 District website</vt:lpstr>
      <vt:lpstr>District Winning Essay  and Runner-ups will be posted on the District 5300 website</vt:lpstr>
      <vt:lpstr>George R. Hensel 1924-2012</vt:lpstr>
      <vt:lpstr>Service Above Self  Rotary International District 5300  George Hensel Ethics Essay Contest District Chairperson Manuel “Manny” Franco, Montebello Club (213) 716-3059 manuel.franco@me.com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Manuel Franco</cp:lastModifiedBy>
  <cp:revision>3</cp:revision>
  <dcterms:modified xsi:type="dcterms:W3CDTF">2023-09-26T23:19:32Z</dcterms:modified>
</cp:coreProperties>
</file>