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302" r:id="rId5"/>
    <p:sldId id="259" r:id="rId6"/>
    <p:sldId id="260" r:id="rId7"/>
    <p:sldId id="265" r:id="rId8"/>
    <p:sldId id="266" r:id="rId9"/>
    <p:sldId id="267" r:id="rId10"/>
    <p:sldId id="268" r:id="rId11"/>
    <p:sldId id="272" r:id="rId12"/>
    <p:sldId id="288" r:id="rId13"/>
    <p:sldId id="289" r:id="rId14"/>
    <p:sldId id="282" r:id="rId15"/>
    <p:sldId id="304" r:id="rId16"/>
  </p:sldIdLst>
  <p:sldSz cx="9144000" cy="6858000" type="screen4x3"/>
  <p:notesSz cx="6858000" cy="92662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ACA4F3BD-2F36-8E76-017F-210EBB1D10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6BF646B2-FC5F-5EF7-D284-1D68709731C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8" name="Rectangle 4">
            <a:extLst>
              <a:ext uri="{FF2B5EF4-FFF2-40B4-BE49-F238E27FC236}">
                <a16:creationId xmlns:a16="http://schemas.microsoft.com/office/drawing/2014/main" id="{E289A40F-AB32-12F5-9E62-C393ED6E988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1100"/>
            <a:ext cx="29718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9" name="Rectangle 5">
            <a:extLst>
              <a:ext uri="{FF2B5EF4-FFF2-40B4-BE49-F238E27FC236}">
                <a16:creationId xmlns:a16="http://schemas.microsoft.com/office/drawing/2014/main" id="{74A85C7B-FC8B-304C-5F61-5CD6C5CE8C2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01100"/>
            <a:ext cx="29718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2175528-EEAB-7A48-90D0-41933091A5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0065A2-DEFA-4FB1-7922-E84666D560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A4998C-8A6E-A7CC-F8A6-11099F7FDA9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AD9A4F-ABDE-C247-BFC1-291B18AF8C0D}" type="datetimeFigureOut">
              <a:rPr lang="en-US" altLang="en-US"/>
              <a:pPr>
                <a:defRPr/>
              </a:pPr>
              <a:t>2/7/24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C8DBBD4-D89B-E0DE-601D-98F27FCB90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12838" y="695325"/>
            <a:ext cx="4632325" cy="3475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E97F23F-10C3-B10E-48E9-427385EAA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2138"/>
            <a:ext cx="5486400" cy="4168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BDF87-239F-8499-1CE1-F98D9534AD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0110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17925-037A-0BE2-80E9-367C277E45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01100"/>
            <a:ext cx="2971800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500889-2858-D746-92FA-DB9C5069E6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37826193-2C6A-C70B-01E2-5869C2CF0B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BB2F590B-7D1E-731E-1032-B1C4BA77C2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RYLA will help you: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• Develop leadership skills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• Increase self-confidence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• Gain exposure to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 variety of issues and people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• Improve career skills and knowledge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• Meet community leaders and members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3702B04-251C-99F6-50CA-C8C16E1FEC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4684E8A-1CB6-E741-BB4F-B96BEC23D14C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F31BD798-C4D0-2C46-4DE8-E2D42DA78FD4}"/>
              </a:ext>
            </a:extLst>
          </p:cNvPr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3" name="Oval 7">
              <a:extLst>
                <a:ext uri="{FF2B5EF4-FFF2-40B4-BE49-F238E27FC236}">
                  <a16:creationId xmlns:a16="http://schemas.microsoft.com/office/drawing/2014/main" id="{88EA8F38-5D70-D4FA-FC71-6315C427F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3D4F4334-283F-903D-73DB-5DED4DB701F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32B29DFE-6393-FC9C-045D-0A463BB9111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8A924131-40F3-9153-08AA-35A6D9198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0 w 1000"/>
                <a:gd name="T1" fmla="*/ 235 h 1000"/>
                <a:gd name="T2" fmla="*/ 0 w 1000"/>
                <a:gd name="T3" fmla="*/ 235 h 1000"/>
                <a:gd name="T4" fmla="*/ 0 w 1000"/>
                <a:gd name="T5" fmla="*/ 0 h 1000"/>
                <a:gd name="T6" fmla="*/ 0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B7FCBD68-A706-2912-F394-78009BE28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0 w 1000"/>
                <a:gd name="T3" fmla="*/ 0 h 1000"/>
                <a:gd name="T4" fmla="*/ 0 w 1000"/>
                <a:gd name="T5" fmla="*/ 96 h 1000"/>
                <a:gd name="T6" fmla="*/ 0 w 1000"/>
                <a:gd name="T7" fmla="*/ 96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70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97AAA3C-47F7-5957-F232-623DBA5EAD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E3EE53A-78B6-498F-F604-32EED34333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B5E0C0D7-4BC5-60DB-E7D6-88B26740B7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DBAB94-E86B-0243-9118-A9E28C9D3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1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00D5EA-C866-54EA-5840-36663CBE79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B51C436-5677-B761-B363-BADC5FF825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D5D2F55-C1F1-444F-6F5A-0499716CCD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1EE52E-8EC9-0C48-8343-A9CE1F33C9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4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2562E3C-B1A6-41B5-7FD7-DA6F427B30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10C149D-E491-37A6-5D01-A5A499133B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D63BECB-0C95-5C44-C5CC-F81D1CDF41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02BFA-026A-124D-9FDB-A21776DEDA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013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64706D-6612-A211-CA0F-0965C948CC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DA6A5D4-90B2-4B98-FB6A-1123F5BF34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D0243A4-62AE-5ABF-BB5E-F56D5D03CA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73158-B561-0047-B719-784678B2A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25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A5171A-A9BF-5E84-FCE9-5C3E47004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C349CCB-6421-47E2-5CA1-94A410E02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066AF91-E354-1A1F-E093-5B54247CD4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52886E-4393-6A4F-851F-78BAB8CC0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85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EAFE48-2BF6-26CB-C482-1BB99E53DE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019DF58-37A9-0182-BCA1-9AAC2932AD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CBB8FC4-C81D-92F8-6CFF-3AE35E5C63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9F160-5E7B-E043-9193-2817BDFC0D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67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33C1FA-1983-F48C-43D4-DDFA5B5D11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C00BB7A-5B9E-C0E3-53F1-53D0C73272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72D5C0D-6F88-E175-DA9E-A3911B64E8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BB05E-51AC-654E-B09F-2BF44FDE13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55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A2D73-CC04-492B-8F65-9A42741BF0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31F7C8-4C7F-D59B-EB68-6746BEC3C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432702-19AA-CCE4-1C50-5EC651B8A1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0A389-482B-F741-8D5F-4F2F4DCA74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3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63E3698-D756-F882-7A3E-2E22308CB2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427B9DC-2468-1199-7746-D93C0EDBE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86823C8-1748-F921-D975-266226114B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7BCA5-7885-B049-8469-560396523F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09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3E24376-AC3C-5C6C-4FAA-B1A0AC7D6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0C0E7F9-C16E-58CD-85C7-2FBF35373B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6344AD3-F89F-EA73-8F9E-EC563A263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B149B-D413-7D4F-80E6-16F4ADB209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33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7434A8A-1AD0-9775-39BE-4CA5661F22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DBC01ED-F123-D9B7-83AD-5AEA0CD949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11629DE-90FC-1963-52A8-7C5E11093B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E6BD3-3200-214C-BE19-3053E94DF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89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093DBB-EFA1-A1F9-3BD7-34D4F67E83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306318C-D2E2-7503-0603-A1C77F70B2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BEBB0F8-F4C9-A6FC-22A3-821082675D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1BDF2-F316-C942-A726-EF0B954EB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92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CDFB624-B606-FF23-C63F-9F122CE87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BC6A2CD-C906-F216-271B-877EA2312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ED385F1-2433-AB06-F8CA-B69C17FFC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3DC687-8EF4-B409-22E7-53D349E6C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E4D6F05D-2250-EFBE-EA06-51C2FC5334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20A1E4F1-6C88-A913-A595-59DD3BAB57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4" name="Rectangle 8">
            <a:extLst>
              <a:ext uri="{FF2B5EF4-FFF2-40B4-BE49-F238E27FC236}">
                <a16:creationId xmlns:a16="http://schemas.microsoft.com/office/drawing/2014/main" id="{5F7B1049-6366-4FE6-E969-4B488A14B5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192CAE98-7CE0-C64E-8315-ECF73F82C10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1C389D9C-CFB1-9F4B-61F7-BC6384B4A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2147483646 w 1000"/>
              <a:gd name="T1" fmla="*/ 2147483646 h 1000"/>
              <a:gd name="T2" fmla="*/ 0 w 1000"/>
              <a:gd name="T3" fmla="*/ 2147483646 h 1000"/>
              <a:gd name="T4" fmla="*/ 0 w 1000"/>
              <a:gd name="T5" fmla="*/ 0 h 1000"/>
              <a:gd name="T6" fmla="*/ 2147483646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Freeform 10">
            <a:extLst>
              <a:ext uri="{FF2B5EF4-FFF2-40B4-BE49-F238E27FC236}">
                <a16:creationId xmlns:a16="http://schemas.microsoft.com/office/drawing/2014/main" id="{5A5F91DE-4DB4-6404-C011-A474745EA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32E3BF5-504A-6CE5-D98B-9EBD847BF3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Student Orientation</a:t>
            </a:r>
            <a:br>
              <a:rPr lang="en-US">
                <a:ea typeface="+mj-ea"/>
                <a:cs typeface="+mj-cs"/>
              </a:rPr>
            </a:br>
            <a:endParaRPr lang="en-US">
              <a:ea typeface="+mj-ea"/>
              <a:cs typeface="+mj-cs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E7A2648-4D0B-8BB1-C300-C41A20360FA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05000" y="3581400"/>
            <a:ext cx="6019800" cy="1905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Rotary Youth Leadership Award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solidFill>
                  <a:schemeClr val="hlink"/>
                </a:solidFill>
              </a:rPr>
              <a:t>District 5300, Rotary International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March 22-24</a:t>
            </a:r>
            <a:r>
              <a:rPr lang="en-US" altLang="en-US"/>
              <a:t>, 2024</a:t>
            </a:r>
            <a:endParaRPr lang="en-US" altLang="en-US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Camp Cedar Crest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Running Springs, 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F86BA-0DEB-5D79-7051-B098BD050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728335"/>
            <a:ext cx="2578100" cy="685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44EB802B-FC9C-0CFC-8648-2ECC5E09A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What to Expect</a:t>
            </a:r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8DD7C183-3EE2-7375-C6A8-FCC35AF3A0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983038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000" i="1" dirty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1800" b="1" dirty="0">
                <a:ea typeface="+mn-ea"/>
                <a:cs typeface="+mn-cs"/>
              </a:rPr>
              <a:t>RYLA Guidelines of Conduct will be reviewed at camp, on your first day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endParaRPr lang="en-US" sz="1800" b="1" dirty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1800" b="1" dirty="0">
                <a:ea typeface="+mn-ea"/>
                <a:cs typeface="+mn-cs"/>
              </a:rPr>
              <a:t>Curfews and Dorm Security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endParaRPr lang="en-US" sz="1800" b="1" dirty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1800" b="1" dirty="0">
                <a:ea typeface="+mn-ea"/>
                <a:cs typeface="+mn-cs"/>
              </a:rPr>
              <a:t>Emergency Nurse or Dr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1800" b="1" dirty="0">
                <a:ea typeface="+mn-ea"/>
                <a:cs typeface="+mn-cs"/>
              </a:rPr>
              <a:t> on hand</a:t>
            </a:r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1800" b="1" dirty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1800" b="1" dirty="0">
                <a:ea typeface="+mn-ea"/>
                <a:cs typeface="+mn-cs"/>
              </a:rPr>
              <a:t>Find it clean &amp; leave it clean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endParaRPr lang="en-US" sz="1800" b="1" dirty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1800" b="1" dirty="0">
                <a:ea typeface="+mn-ea"/>
                <a:cs typeface="+mn-cs"/>
              </a:rPr>
              <a:t>No cell phone usage, texting or email. Pictures, flashlight and alarm clock usage okay.</a:t>
            </a:r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1800" b="1" dirty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1800" b="1" dirty="0">
                <a:ea typeface="+mn-ea"/>
                <a:cs typeface="+mn-cs"/>
              </a:rPr>
              <a:t>We will not hesitate to call your parents to come pick you up, if you break the rules</a:t>
            </a:r>
          </a:p>
        </p:txBody>
      </p:sp>
      <p:pic>
        <p:nvPicPr>
          <p:cNvPr id="15365" name="Picture 7" descr="IMG_0293.jpg">
            <a:extLst>
              <a:ext uri="{FF2B5EF4-FFF2-40B4-BE49-F238E27FC236}">
                <a16:creationId xmlns:a16="http://schemas.microsoft.com/office/drawing/2014/main" id="{D5ED466D-951B-EB2B-A552-52C39644F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0722">
            <a:off x="4476750" y="3021013"/>
            <a:ext cx="190500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Image may contain: sky, tree, cloud, road, outdoor and nature">
            <a:extLst>
              <a:ext uri="{FF2B5EF4-FFF2-40B4-BE49-F238E27FC236}">
                <a16:creationId xmlns:a16="http://schemas.microsoft.com/office/drawing/2014/main" id="{DB2EFB97-CA67-6AE5-1306-0783A1B6A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1509713"/>
            <a:ext cx="27622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Image may contain: sky, tree, outdoor and nature">
            <a:extLst>
              <a:ext uri="{FF2B5EF4-FFF2-40B4-BE49-F238E27FC236}">
                <a16:creationId xmlns:a16="http://schemas.microsoft.com/office/drawing/2014/main" id="{CC0158B4-E2BF-9865-0D98-5043DCA4C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802">
            <a:off x="6502400" y="3684588"/>
            <a:ext cx="23558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4FB1BE-1889-5812-5788-CE35A48439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460375"/>
            <a:ext cx="25781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1B6FA234-F350-90C5-DD9E-17B179FBA8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RYLA CHALLENGE</a:t>
            </a: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A6797A50-BC54-CF5F-C395-B64DE282574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b="1" i="1"/>
              <a:t>Objective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000" b="1" i="1"/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RYLA participants will be presented with a special challenge for the weekend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b="1"/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Each Participant has the opportunity to create his or her own response to the challenge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b="1"/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Each continent will select one participant who will be featured at the last Plenary Session on Sunday and have an opportunity to share their RYLA Challenge project.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b="1"/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Creativity counts!</a:t>
            </a:r>
          </a:p>
        </p:txBody>
      </p:sp>
      <p:pic>
        <p:nvPicPr>
          <p:cNvPr id="16389" name="Picture 7" descr="Image may contain: 4 people">
            <a:extLst>
              <a:ext uri="{FF2B5EF4-FFF2-40B4-BE49-F238E27FC236}">
                <a16:creationId xmlns:a16="http://schemas.microsoft.com/office/drawing/2014/main" id="{317CDB00-CCDF-2003-B9A6-DD915010862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0513" y="1981200"/>
            <a:ext cx="2725737" cy="4114800"/>
          </a:xfr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E20959-5CE6-AAF8-2333-A11727470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037" y="460375"/>
            <a:ext cx="25781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1458DD04-E6CA-FDFE-70E4-387489E59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1679" y="131379"/>
            <a:ext cx="7158037" cy="141287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WHAT TO BRING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BCDF592-2D62-8D90-A5B5-C2ED81310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382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zh-CN" sz="1800" dirty="0">
                <a:ea typeface="SimSun" panose="02010600030101010101" pitchFamily="2" charset="-122"/>
              </a:rPr>
              <a:t>Sleeping bag, pillow, toiletries, bath towel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1800" dirty="0">
                <a:ea typeface="SimSun" panose="02010600030101010101" pitchFamily="2" charset="-122"/>
              </a:rPr>
              <a:t>A warm jacket, hat, gloves and rain gear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1800" dirty="0">
                <a:ea typeface="SimSun" panose="02010600030101010101" pitchFamily="2" charset="-122"/>
              </a:rPr>
              <a:t>Flashlight &amp; batteries, travel alarm clock, lip balm, sunglasses, pen or pencil, day pack to carry your things.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1800" dirty="0">
                <a:ea typeface="SimSun" panose="02010600030101010101" pitchFamily="2" charset="-122"/>
              </a:rPr>
              <a:t>Jeans or sweats, water resistant boots or shoes, warm sleepwear, long-sleeved shirts.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1800" dirty="0">
                <a:ea typeface="SimSun" panose="02010600030101010101" pitchFamily="2" charset="-122"/>
              </a:rPr>
              <a:t>Several pair of socks, flip flops or shower shoes. One RYLA sweatshirt will be given to you at camp wear warm tops underneath.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1800" dirty="0">
                <a:ea typeface="SimSun" panose="02010600030101010101" pitchFamily="2" charset="-122"/>
              </a:rPr>
              <a:t>Do Not Over Pack – </a:t>
            </a:r>
            <a:r>
              <a:rPr lang="en-US" altLang="zh-CN" sz="1800" dirty="0">
                <a:solidFill>
                  <a:srgbClr val="FF0000"/>
                </a:solidFill>
                <a:ea typeface="SimSun" panose="02010600030101010101" pitchFamily="2" charset="-122"/>
              </a:rPr>
              <a:t>limited luggage space on the busses</a:t>
            </a:r>
            <a:r>
              <a:rPr lang="en-US" altLang="zh-CN" sz="1800" dirty="0">
                <a:ea typeface="SimSun" panose="02010600030101010101" pitchFamily="2" charset="-122"/>
              </a:rPr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1800" dirty="0">
                <a:ea typeface="SimSun" panose="02010600030101010101" pitchFamily="2" charset="-122"/>
              </a:rPr>
              <a:t>Pack (light) all of your gear in a duffel bag or other suitable luggage that you can carry a far distance.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1800" b="1" dirty="0">
                <a:ea typeface="SimSun" panose="02010600030101010101" pitchFamily="2" charset="-122"/>
              </a:rPr>
              <a:t>Also, bring a few large </a:t>
            </a:r>
            <a:r>
              <a:rPr lang="en-US" altLang="zh-CN" sz="1800" b="1" dirty="0" err="1">
                <a:ea typeface="SimSun" panose="02010600030101010101" pitchFamily="2" charset="-122"/>
              </a:rPr>
              <a:t>labled</a:t>
            </a:r>
            <a:r>
              <a:rPr lang="en-US" altLang="zh-CN" sz="1800" b="1" dirty="0">
                <a:ea typeface="SimSun" panose="02010600030101010101" pitchFamily="2" charset="-122"/>
              </a:rPr>
              <a:t> trash bags </a:t>
            </a:r>
            <a:r>
              <a:rPr lang="en-US" altLang="zh-CN" sz="1800" dirty="0">
                <a:ea typeface="SimSun" panose="02010600030101010101" pitchFamily="2" charset="-122"/>
              </a:rPr>
              <a:t>in</a:t>
            </a:r>
            <a:r>
              <a:rPr lang="en-US" altLang="zh-CN" sz="1800" b="1" dirty="0">
                <a:ea typeface="SimSun" panose="02010600030101010101" pitchFamily="2" charset="-122"/>
              </a:rPr>
              <a:t> </a:t>
            </a:r>
            <a:r>
              <a:rPr lang="en-US" altLang="zh-CN" sz="1800" dirty="0">
                <a:ea typeface="SimSun" panose="02010600030101010101" pitchFamily="2" charset="-122"/>
              </a:rPr>
              <a:t>which you can place your luggage, sleeping bag, pillow etc... in case of rain or snow.  Write your name with a water-proof marker or other markings.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1800" dirty="0">
                <a:ea typeface="SimSun" panose="02010600030101010101" pitchFamily="2" charset="-122"/>
              </a:rPr>
              <a:t>Cell phones – to check in with family morning and evening only, for alarm clock and camera use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1800" dirty="0">
                <a:solidFill>
                  <a:srgbClr val="FF0000"/>
                </a:solidFill>
                <a:ea typeface="SimSun" panose="02010600030101010101" pitchFamily="2" charset="-122"/>
              </a:rPr>
              <a:t>Meds</a:t>
            </a:r>
            <a:r>
              <a:rPr lang="en-US" altLang="zh-CN" sz="1800" dirty="0">
                <a:ea typeface="SimSun" panose="02010600030101010101" pitchFamily="2" charset="-122"/>
              </a:rPr>
              <a:t> should be in </a:t>
            </a:r>
            <a:r>
              <a:rPr lang="en-US" altLang="zh-CN" sz="1800" b="1" dirty="0">
                <a:ea typeface="SimSun" panose="02010600030101010101" pitchFamily="2" charset="-122"/>
              </a:rPr>
              <a:t>original container </a:t>
            </a:r>
            <a:r>
              <a:rPr lang="en-US" altLang="zh-CN" sz="1800" dirty="0">
                <a:ea typeface="SimSun" panose="02010600030101010101" pitchFamily="2" charset="-122"/>
              </a:rPr>
              <a:t>placed in a </a:t>
            </a:r>
            <a:r>
              <a:rPr lang="en-US" altLang="zh-CN" sz="1800" dirty="0" err="1">
                <a:ea typeface="SimSun" panose="02010600030101010101" pitchFamily="2" charset="-122"/>
              </a:rPr>
              <a:t>ziplock</a:t>
            </a:r>
            <a:r>
              <a:rPr lang="en-US" altLang="zh-CN" sz="1800" dirty="0">
                <a:ea typeface="SimSun" panose="02010600030101010101" pitchFamily="2" charset="-122"/>
              </a:rPr>
              <a:t> back with name on it. </a:t>
            </a:r>
            <a:r>
              <a:rPr lang="en-US" altLang="zh-CN" sz="1800" dirty="0">
                <a:solidFill>
                  <a:srgbClr val="FF0000"/>
                </a:solidFill>
                <a:ea typeface="SimSun" panose="02010600030101010101" pitchFamily="2" charset="-122"/>
              </a:rPr>
              <a:t>Meds</a:t>
            </a:r>
            <a:r>
              <a:rPr lang="en-US" altLang="zh-CN" sz="1800" dirty="0">
                <a:ea typeface="SimSun" panose="02010600030101010101" pitchFamily="2" charset="-122"/>
              </a:rPr>
              <a:t> to be turned over to Facilitator prior to boarding the bus.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1800" dirty="0">
                <a:solidFill>
                  <a:schemeClr val="accent1"/>
                </a:solidFill>
                <a:ea typeface="SimSun" panose="02010600030101010101" pitchFamily="2" charset="-122"/>
              </a:rPr>
              <a:t>A sense of humor and a great attitude!!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CN" sz="1800" dirty="0">
              <a:solidFill>
                <a:schemeClr val="accent1"/>
              </a:solidFill>
              <a:ea typeface="SimSun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BBF7B5-6C45-F356-F92C-ED6D4F86F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94916"/>
            <a:ext cx="25781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A81383C7-9F87-288F-8135-26873CEA4D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8037" cy="11985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WHAT </a:t>
            </a:r>
            <a:r>
              <a:rPr lang="en-US" u="sng" dirty="0">
                <a:ea typeface="+mj-ea"/>
                <a:cs typeface="+mj-cs"/>
              </a:rPr>
              <a:t>NOT</a:t>
            </a:r>
            <a:r>
              <a:rPr lang="en-US" dirty="0">
                <a:ea typeface="+mj-ea"/>
                <a:cs typeface="+mj-cs"/>
              </a:rPr>
              <a:t> TO BRING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4420FE8-6F05-D432-6A1C-F01126B06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447800"/>
            <a:ext cx="7661275" cy="4953000"/>
          </a:xfrm>
        </p:spPr>
        <p:txBody>
          <a:bodyPr/>
          <a:lstStyle/>
          <a:p>
            <a:pPr eaLnBrk="1" hangingPunct="1"/>
            <a:r>
              <a:rPr lang="en-US" altLang="zh-CN" sz="2000" dirty="0">
                <a:ea typeface="SimSun" panose="02010600030101010101" pitchFamily="2" charset="-122"/>
              </a:rPr>
              <a:t>Weapons of any kind</a:t>
            </a:r>
          </a:p>
          <a:p>
            <a:pPr eaLnBrk="1" hangingPunct="1"/>
            <a:r>
              <a:rPr lang="en-US" altLang="zh-CN" sz="2000" dirty="0">
                <a:ea typeface="SimSun" panose="02010600030101010101" pitchFamily="2" charset="-122"/>
              </a:rPr>
              <a:t>Alcohol or illegal drugs </a:t>
            </a:r>
          </a:p>
          <a:p>
            <a:pPr eaLnBrk="1" hangingPunct="1"/>
            <a:r>
              <a:rPr lang="en-US" altLang="zh-CN" sz="2000" dirty="0">
                <a:ea typeface="SimSun" panose="02010600030101010101" pitchFamily="2" charset="-122"/>
              </a:rPr>
              <a:t>Valuables of any kind</a:t>
            </a:r>
          </a:p>
          <a:p>
            <a:pPr eaLnBrk="1" hangingPunct="1"/>
            <a:r>
              <a:rPr lang="en-US" altLang="zh-CN" sz="2000" dirty="0">
                <a:ea typeface="SimSun" panose="02010600030101010101" pitchFamily="2" charset="-122"/>
              </a:rPr>
              <a:t>Cigarettes, electronic cigarettes, matches or lighters</a:t>
            </a:r>
          </a:p>
          <a:p>
            <a:pPr eaLnBrk="1" hangingPunct="1"/>
            <a:r>
              <a:rPr lang="en-US" altLang="zh-CN" sz="2000" dirty="0">
                <a:ea typeface="SimSun" panose="02010600030101010101" pitchFamily="2" charset="-122"/>
              </a:rPr>
              <a:t>Laptops, tablet computers, etc.</a:t>
            </a:r>
          </a:p>
          <a:p>
            <a:pPr eaLnBrk="1" hangingPunct="1"/>
            <a:r>
              <a:rPr lang="en-US" altLang="zh-CN" sz="2000" dirty="0">
                <a:ea typeface="SimSun" panose="02010600030101010101" pitchFamily="2" charset="-122"/>
              </a:rPr>
              <a:t>Formal attire</a:t>
            </a:r>
          </a:p>
          <a:p>
            <a:pPr eaLnBrk="1" hangingPunct="1"/>
            <a:r>
              <a:rPr lang="en-US" altLang="zh-CN" sz="2000" dirty="0">
                <a:ea typeface="SimSun" panose="02010600030101010101" pitchFamily="2" charset="-122"/>
              </a:rPr>
              <a:t>You do not need money</a:t>
            </a:r>
          </a:p>
          <a:p>
            <a:pPr eaLnBrk="1" hangingPunct="1"/>
            <a:r>
              <a:rPr lang="en-US" altLang="zh-CN" sz="2000" dirty="0">
                <a:ea typeface="SimSun" panose="02010600030101010101" pitchFamily="2" charset="-122"/>
              </a:rPr>
              <a:t>Swim clothes</a:t>
            </a:r>
          </a:p>
          <a:p>
            <a:pPr eaLnBrk="1" hangingPunct="1"/>
            <a:r>
              <a:rPr lang="en-US" altLang="zh-CN" sz="2000" dirty="0">
                <a:ea typeface="SimSun" panose="02010600030101010101" pitchFamily="2" charset="-122"/>
              </a:rPr>
              <a:t>School work – there is no time to complete it!</a:t>
            </a:r>
          </a:p>
          <a:p>
            <a:pPr eaLnBrk="1" hangingPunct="1"/>
            <a:r>
              <a:rPr lang="en-US" altLang="zh-CN" sz="2000" dirty="0">
                <a:ea typeface="SimSun" panose="02010600030101010101" pitchFamily="2" charset="-122"/>
              </a:rPr>
              <a:t>Cell Phones- no incoming or outgoing calls during the day, no social Media or texting (we will take your phone for the weekend)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503B35-857C-7878-3B8F-62F54747D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5885793"/>
            <a:ext cx="25781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827C72A6-75B4-36D7-324F-89AD2120D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YOUTH PROTECTION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0D8D9156-B70D-A77E-10E2-805BEA334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2800" dirty="0">
                <a:ea typeface="+mn-ea"/>
                <a:cs typeface="+mn-cs"/>
              </a:rPr>
              <a:t>District 5300 is committed to creating and maintaining the safest possible environment for all participants.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endParaRPr lang="en-US" sz="2800" dirty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2800" dirty="0">
                <a:ea typeface="+mn-ea"/>
                <a:cs typeface="+mn-cs"/>
              </a:rPr>
              <a:t>Procedures have been created to safeguard both our youth and adult members.  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endParaRPr lang="en-US" sz="2800" dirty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2800" dirty="0">
                <a:ea typeface="+mn-ea"/>
                <a:cs typeface="+mn-cs"/>
              </a:rPr>
              <a:t>All Rotarians at RYLA have gone through Youth Protection Training and a Background Check. (details on website)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4B8F9C-CE13-1FD3-D327-68D2CE3E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0" y="6049086"/>
            <a:ext cx="25781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7E6D8EA7-7313-29FE-FC83-239868D61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175500" cy="18145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RYLA 2024</a:t>
            </a:r>
            <a:br>
              <a:rPr lang="en-US" dirty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02AFB121-6CB5-F1DB-9BC1-A95D1D7C43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3941763" cy="4495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5400" i="1" dirty="0">
                <a:ea typeface="+mn-ea"/>
                <a:cs typeface="+mn-cs"/>
              </a:rPr>
              <a:t>Questions?</a:t>
            </a: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3200" i="1" dirty="0">
                <a:solidFill>
                  <a:schemeClr val="accent1"/>
                </a:solidFill>
                <a:ea typeface="+mn-ea"/>
                <a:cs typeface="+mn-cs"/>
              </a:rPr>
              <a:t>See </a:t>
            </a:r>
            <a:r>
              <a:rPr lang="en-US" sz="3200" i="1" u="sng" dirty="0">
                <a:solidFill>
                  <a:schemeClr val="accent1"/>
                </a:solidFill>
                <a:ea typeface="+mn-ea"/>
                <a:cs typeface="+mn-cs"/>
              </a:rPr>
              <a:t>you</a:t>
            </a:r>
            <a:r>
              <a:rPr lang="en-US" sz="3200" i="1" dirty="0">
                <a:solidFill>
                  <a:schemeClr val="accent1"/>
                </a:solidFill>
                <a:ea typeface="+mn-ea"/>
                <a:cs typeface="+mn-cs"/>
              </a:rPr>
              <a:t> at RYLA</a:t>
            </a: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3200" i="1" dirty="0">
                <a:solidFill>
                  <a:schemeClr val="accent1"/>
                </a:solidFill>
                <a:ea typeface="+mn-ea"/>
                <a:cs typeface="+mn-cs"/>
              </a:rPr>
              <a:t>on March 22nd!</a:t>
            </a:r>
          </a:p>
        </p:txBody>
      </p:sp>
      <p:pic>
        <p:nvPicPr>
          <p:cNvPr id="20485" name="Picture 1" descr="group-1024x549.jpg">
            <a:extLst>
              <a:ext uri="{FF2B5EF4-FFF2-40B4-BE49-F238E27FC236}">
                <a16:creationId xmlns:a16="http://schemas.microsoft.com/office/drawing/2014/main" id="{569CC8CA-DAEB-8B1C-4994-051295772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00"/>
            <a:ext cx="52578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Content Placeholder 2">
            <a:extLst>
              <a:ext uri="{FF2B5EF4-FFF2-40B4-BE49-F238E27FC236}">
                <a16:creationId xmlns:a16="http://schemas.microsoft.com/office/drawing/2014/main" id="{A5971957-8F25-C126-8096-C9E676C609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600200"/>
            <a:ext cx="3754438" cy="36576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F782A2-BEF4-6BCB-43C0-AA994DE47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400" y="373856"/>
            <a:ext cx="25781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06BAA210-3380-CB1D-84F9-3047DD148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AGENDA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BF7C707F-65C8-3A38-1046-AF28DB920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>
                <a:ea typeface="+mn-ea"/>
                <a:cs typeface="+mn-cs"/>
              </a:rPr>
              <a:t>Welcome Students &amp; Parents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>
                <a:ea typeface="+mn-ea"/>
                <a:cs typeface="+mn-cs"/>
              </a:rPr>
              <a:t>Introductions of Rotarians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>
                <a:ea typeface="+mn-ea"/>
                <a:cs typeface="+mn-cs"/>
              </a:rPr>
              <a:t>Goals of RYLA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>
                <a:ea typeface="+mn-ea"/>
                <a:cs typeface="+mn-cs"/>
              </a:rPr>
              <a:t>What to Expect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>
                <a:ea typeface="+mn-ea"/>
                <a:cs typeface="+mn-cs"/>
              </a:rPr>
              <a:t>What to Bring to RYLA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>
                <a:ea typeface="+mn-ea"/>
                <a:cs typeface="+mn-cs"/>
              </a:rPr>
              <a:t>What Not to Bring to RYLA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>
                <a:ea typeface="+mn-ea"/>
                <a:cs typeface="+mn-cs"/>
              </a:rPr>
              <a:t>Q&amp;A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727E9D-E0A7-0F7D-3ACF-504A1140B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0" y="381000"/>
            <a:ext cx="25781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A8D72063-62C2-26CA-F8CA-5BC8250E25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Welcome to RYLA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C2689F4-1B09-D0ED-8074-C8E6FA8E6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CN" sz="2000" b="1" dirty="0">
                <a:solidFill>
                  <a:schemeClr val="accent1"/>
                </a:solidFill>
                <a:ea typeface="SimSun" panose="02010600030101010101" pitchFamily="2" charset="-122"/>
              </a:rPr>
              <a:t>Rotary Youth Leadership Awards</a:t>
            </a:r>
            <a:r>
              <a:rPr lang="en-US" altLang="zh-CN" sz="2000" b="1" dirty="0">
                <a:ea typeface="SimSun" panose="02010600030101010101" pitchFamily="2" charset="-122"/>
              </a:rPr>
              <a:t> (RYLA)</a:t>
            </a:r>
            <a:r>
              <a:rPr lang="en-US" altLang="zh-CN" sz="2000" dirty="0">
                <a:ea typeface="SimSun" panose="02010600030101010101" pitchFamily="2" charset="-122"/>
              </a:rPr>
              <a:t> is an intensive training program for community youth leaders. Local high school seniors (under 18yrs old) &amp; juniors, chosen for their leadership potential through a competitive interview process, attend an all-expense-paid three day camp. </a:t>
            </a:r>
          </a:p>
          <a:p>
            <a:pPr lvl="1" eaLnBrk="1" hangingPunct="1"/>
            <a:endParaRPr lang="en-US" altLang="zh-CN" sz="2000" dirty="0">
              <a:ea typeface="SimSun" panose="02010600030101010101" pitchFamily="2" charset="-122"/>
            </a:endParaRPr>
          </a:p>
          <a:p>
            <a:pPr lvl="1" eaLnBrk="1" hangingPunct="1"/>
            <a:r>
              <a:rPr lang="en-US" altLang="zh-CN" sz="2000" dirty="0">
                <a:ea typeface="SimSun" panose="02010600030101010101" pitchFamily="2" charset="-122"/>
              </a:rPr>
              <a:t>The </a:t>
            </a:r>
            <a:r>
              <a:rPr lang="en-US" altLang="zh-CN" sz="2000" b="1" dirty="0">
                <a:solidFill>
                  <a:schemeClr val="accent1"/>
                </a:solidFill>
                <a:ea typeface="SimSun" panose="02010600030101010101" pitchFamily="2" charset="-122"/>
              </a:rPr>
              <a:t>Rotary Youth Leadership Award</a:t>
            </a:r>
            <a:r>
              <a:rPr lang="en-US" altLang="zh-CN" sz="2000" dirty="0">
                <a:ea typeface="SimSun" panose="02010600030101010101" pitchFamily="2" charset="-122"/>
              </a:rPr>
              <a:t> program was first held in District 5300, Rotary International in 1987.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CN" sz="2000" dirty="0">
                <a:ea typeface="SimSun" panose="02010600030101010101" pitchFamily="2" charset="-122"/>
              </a:rPr>
              <a:t> </a:t>
            </a:r>
          </a:p>
          <a:p>
            <a:pPr lvl="1" eaLnBrk="1" hangingPunct="1"/>
            <a:r>
              <a:rPr lang="en-US" altLang="zh-CN" sz="2000" dirty="0">
                <a:ea typeface="SimSun" panose="02010600030101010101" pitchFamily="2" charset="-122"/>
              </a:rPr>
              <a:t>At least 400 young leaders (200 Female, 200 Male) will attend this year from Southern Nevada and Southern California.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1AB324-8106-7019-6FD6-3F3C36FA5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19100"/>
            <a:ext cx="25781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DFC4011F-E597-ACA7-549D-FAF422E64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066800"/>
            <a:ext cx="6934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a typeface="+mj-ea"/>
                <a:cs typeface="+mj-cs"/>
              </a:rPr>
              <a:t>Introductions</a:t>
            </a:r>
            <a:br>
              <a:rPr lang="en-US" sz="3600" dirty="0">
                <a:ea typeface="+mj-ea"/>
                <a:cs typeface="+mj-cs"/>
              </a:rPr>
            </a:br>
            <a:endParaRPr lang="en-US" sz="3600" dirty="0">
              <a:ea typeface="+mj-ea"/>
              <a:cs typeface="+mj-cs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E9DBBEF-8F4A-8A39-1CA4-6586EE38A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4495800"/>
          </a:xfrm>
        </p:spPr>
        <p:txBody>
          <a:bodyPr/>
          <a:lstStyle/>
          <a:p>
            <a:pPr eaLnBrk="1" hangingPunct="1"/>
            <a:endParaRPr lang="en-US" altLang="en-US" sz="2200" dirty="0"/>
          </a:p>
          <a:p>
            <a:pPr eaLnBrk="1" hangingPunct="1"/>
            <a:r>
              <a:rPr lang="en-US" altLang="en-US" sz="2000" dirty="0"/>
              <a:t>District Governor –Michael Soden, Rotary Club of Green Valley</a:t>
            </a:r>
          </a:p>
          <a:p>
            <a:pPr eaLnBrk="1" hangingPunct="1"/>
            <a:r>
              <a:rPr lang="en-US" altLang="en-US" sz="2000" dirty="0"/>
              <a:t>RYLA Chair – Celeste Kelley, Rotary Club Pomona</a:t>
            </a:r>
          </a:p>
          <a:p>
            <a:pPr eaLnBrk="1" hangingPunct="1"/>
            <a:r>
              <a:rPr lang="en-US" altLang="en-US" sz="2000" dirty="0"/>
              <a:t>Transportation Coordinator – TBA</a:t>
            </a:r>
          </a:p>
          <a:p>
            <a:pPr eaLnBrk="1" hangingPunct="1"/>
            <a:r>
              <a:rPr lang="en-US" altLang="en-US" sz="2000" dirty="0"/>
              <a:t>Facilitator Coordinator – TBA</a:t>
            </a:r>
          </a:p>
          <a:p>
            <a:pPr eaLnBrk="1" hangingPunct="1"/>
            <a:r>
              <a:rPr lang="en-US" altLang="en-US" sz="2000" dirty="0"/>
              <a:t>Registrar – Raghada Khoury</a:t>
            </a:r>
          </a:p>
          <a:p>
            <a:pPr eaLnBrk="1" hangingPunct="1"/>
            <a:r>
              <a:rPr lang="en-US" altLang="en-US" sz="2000" dirty="0"/>
              <a:t>Senior Counselors Coordinator - Eric </a:t>
            </a:r>
            <a:r>
              <a:rPr lang="en-US" altLang="en-US" sz="2000" dirty="0" err="1"/>
              <a:t>Threeton</a:t>
            </a:r>
            <a:r>
              <a:rPr lang="en-US" altLang="en-US" sz="2000" dirty="0"/>
              <a:t> &amp; Erica Yang</a:t>
            </a:r>
          </a:p>
          <a:p>
            <a:pPr eaLnBrk="1" hangingPunct="1"/>
            <a:r>
              <a:rPr lang="en-US" altLang="en-US" sz="1800" dirty="0"/>
              <a:t>Additional Committee Members, Continent Leaders, Facilitators, Senior Counselors, Photographers &amp; Lab Leaders – All Rotarian volunteers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FE9A97-33C0-53BB-68CF-2F2552AC2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514" y="381000"/>
            <a:ext cx="25781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9D83B015-1B95-C47F-9C4C-46DFFBA34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GOALS OF RYLA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54C7B7AF-3B77-F5A2-77E9-A049E1222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endParaRPr lang="en-US" altLang="zh-CN" sz="1400" b="1" dirty="0">
              <a:ea typeface="宋体" charset="0"/>
              <a:cs typeface="宋体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altLang="zh-CN" sz="1800" b="1" dirty="0">
                <a:ea typeface="宋体" charset="0"/>
                <a:cs typeface="宋体" charset="0"/>
              </a:rPr>
              <a:t>Reinforce and provide recognition for your efforts, accomplishments, skills and your potential as leaders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altLang="zh-CN" sz="1800" b="1" dirty="0">
              <a:ea typeface="宋体" charset="0"/>
              <a:cs typeface="宋体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altLang="zh-CN" sz="1800" b="1" dirty="0">
                <a:ea typeface="宋体" charset="0"/>
                <a:cs typeface="宋体" charset="0"/>
              </a:rPr>
              <a:t>Develop understanding of </a:t>
            </a:r>
            <a:r>
              <a:rPr lang="en-US" altLang="zh-CN" sz="1800" b="1" u="sng" dirty="0">
                <a:ea typeface="宋体" charset="0"/>
                <a:cs typeface="宋体" charset="0"/>
              </a:rPr>
              <a:t>Rotary</a:t>
            </a:r>
            <a:r>
              <a:rPr lang="en-US" altLang="zh-CN" sz="1800" b="1" dirty="0">
                <a:ea typeface="宋体" charset="0"/>
                <a:cs typeface="宋体" charset="0"/>
              </a:rPr>
              <a:t> among youth participants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endParaRPr lang="en-US" altLang="zh-CN" sz="1800" b="1" dirty="0">
              <a:ea typeface="宋体" charset="0"/>
              <a:cs typeface="宋体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altLang="zh-CN" sz="1800" b="1" dirty="0">
                <a:ea typeface="宋体" charset="0"/>
                <a:cs typeface="宋体" charset="0"/>
              </a:rPr>
              <a:t>Develop leadership skills with an emphasis on: 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altLang="zh-CN" sz="1800" b="1" dirty="0">
              <a:ea typeface="宋体" charset="0"/>
              <a:cs typeface="宋体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Char char="¡"/>
              <a:defRPr/>
            </a:pPr>
            <a:r>
              <a:rPr lang="en-US" altLang="zh-CN" sz="1800" b="1" dirty="0">
                <a:solidFill>
                  <a:schemeClr val="accent1"/>
                </a:solidFill>
                <a:ea typeface="宋体" charset="0"/>
                <a:cs typeface="宋体" charset="0"/>
              </a:rPr>
              <a:t>Fundamentals of leadership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¡"/>
              <a:defRPr/>
            </a:pPr>
            <a:r>
              <a:rPr lang="en-US" altLang="zh-CN" sz="1800" b="1" dirty="0">
                <a:solidFill>
                  <a:schemeClr val="accent1"/>
                </a:solidFill>
                <a:ea typeface="宋体" charset="0"/>
                <a:cs typeface="宋体" charset="0"/>
              </a:rPr>
              <a:t>Ethics of positive leadership 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¡"/>
              <a:defRPr/>
            </a:pPr>
            <a:r>
              <a:rPr lang="en-US" altLang="zh-CN" sz="1800" b="1" dirty="0">
                <a:solidFill>
                  <a:schemeClr val="accent1"/>
                </a:solidFill>
                <a:ea typeface="宋体" charset="0"/>
                <a:cs typeface="宋体" charset="0"/>
              </a:rPr>
              <a:t>Importance of communication skills in effective leadership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¡"/>
              <a:defRPr/>
            </a:pPr>
            <a:r>
              <a:rPr lang="en-US" altLang="zh-CN" sz="1800" b="1" dirty="0">
                <a:solidFill>
                  <a:schemeClr val="accent1"/>
                </a:solidFill>
                <a:ea typeface="宋体" charset="0"/>
                <a:cs typeface="宋体" charset="0"/>
              </a:rPr>
              <a:t>Leadership in problem solving and brainstorming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¡"/>
              <a:defRPr/>
            </a:pPr>
            <a:r>
              <a:rPr lang="en-US" altLang="zh-CN" sz="1800" b="1" dirty="0">
                <a:solidFill>
                  <a:schemeClr val="accent1"/>
                </a:solidFill>
                <a:ea typeface="宋体" charset="0"/>
                <a:cs typeface="宋体" charset="0"/>
              </a:rPr>
              <a:t>Group dynamics and dealing with peer pressure 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¡"/>
              <a:defRPr/>
            </a:pPr>
            <a:r>
              <a:rPr lang="en-US" altLang="zh-CN" sz="1800" b="1" dirty="0">
                <a:solidFill>
                  <a:schemeClr val="accent1"/>
                </a:solidFill>
                <a:ea typeface="宋体" charset="0"/>
                <a:cs typeface="宋体" charset="0"/>
              </a:rPr>
              <a:t>Building self-confidence and self-esteem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endParaRPr lang="en-US" sz="1600" b="1" dirty="0">
              <a:ea typeface="+mn-ea"/>
              <a:cs typeface="+mn-cs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Char char="¡"/>
              <a:defRPr/>
            </a:pPr>
            <a:endParaRPr lang="en-US" sz="1400" b="1" dirty="0">
              <a:ea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9437F7-4AF0-78F6-8C11-6DE6D0975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19100"/>
            <a:ext cx="25781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3F868C32-9FB5-44F5-F8B5-F5CF3CC225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What to Expect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97BFEFA-4190-C3F8-4C61-6EBAAB8EB2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zh-CN" sz="1800" b="1" dirty="0">
                <a:ea typeface="SimSun" pitchFamily="2" charset="-122"/>
              </a:rPr>
              <a:t>A very early start to your day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CN" sz="1800" b="1" dirty="0">
              <a:ea typeface="SimSun" pitchFamily="2" charset="-12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1800" b="1" dirty="0">
                <a:ea typeface="SimSun" pitchFamily="2" charset="-122"/>
              </a:rPr>
              <a:t>The bus will leave on schedule and will not stop. Some busses may have a restroom. Bring water / snacks for the ride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zh-CN" sz="1800" b="1" dirty="0">
              <a:ea typeface="SimSun" pitchFamily="2" charset="-12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1800" b="1" dirty="0">
                <a:ea typeface="SimSun" pitchFamily="2" charset="-122"/>
              </a:rPr>
              <a:t>Arrive at RYLA about 11:30 am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zh-CN" sz="1800" b="1" dirty="0">
              <a:ea typeface="SimSun" pitchFamily="2" charset="-12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1800" b="1" dirty="0">
                <a:ea typeface="SimSun" pitchFamily="2" charset="-122"/>
              </a:rPr>
              <a:t>Meet your Group, Continent Leader and Facilitator</a:t>
            </a:r>
          </a:p>
        </p:txBody>
      </p:sp>
      <p:pic>
        <p:nvPicPr>
          <p:cNvPr id="11269" name="Picture 2" descr="IMG_0268.jpg">
            <a:extLst>
              <a:ext uri="{FF2B5EF4-FFF2-40B4-BE49-F238E27FC236}">
                <a16:creationId xmlns:a16="http://schemas.microsoft.com/office/drawing/2014/main" id="{5E3BA20A-9F16-A39E-ADE3-E99AC595D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297180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IMG_0274.jpg">
            <a:extLst>
              <a:ext uri="{FF2B5EF4-FFF2-40B4-BE49-F238E27FC236}">
                <a16:creationId xmlns:a16="http://schemas.microsoft.com/office/drawing/2014/main" id="{46C05A7C-7248-2574-C0D0-00D7BEDFF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5" t="-888" r="-3264" b="-1247"/>
          <a:stretch>
            <a:fillRect/>
          </a:stretch>
        </p:blipFill>
        <p:spPr bwMode="auto">
          <a:xfrm>
            <a:off x="4876800" y="3316288"/>
            <a:ext cx="3048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C9A32E-D0E6-E8A1-FB2E-C88F5C93C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460375"/>
            <a:ext cx="25781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C05948FE-CE2F-7F70-5CF5-822136BF6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96838"/>
            <a:ext cx="7175500" cy="1412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What to Expect</a:t>
            </a: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9BAE0DDD-0095-34EC-5659-50A64C394F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3754438" cy="47244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000" b="1" i="1"/>
              <a:t>First Day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1800"/>
              <a:t>Expect to have to carry your luggage, as well as your sleeping bag and pillow</a:t>
            </a:r>
          </a:p>
          <a:p>
            <a:pPr eaLnBrk="1" hangingPunct="1"/>
            <a:r>
              <a:rPr lang="en-US" altLang="en-US" sz="1800"/>
              <a:t>Prepare for all kinds of weather – </a:t>
            </a:r>
            <a:r>
              <a:rPr lang="en-US" altLang="en-US" sz="1800">
                <a:solidFill>
                  <a:schemeClr val="accent1"/>
                </a:solidFill>
              </a:rPr>
              <a:t>bring large plastic garbage bags </a:t>
            </a:r>
            <a:r>
              <a:rPr lang="en-US" altLang="en-US" sz="1800">
                <a:solidFill>
                  <a:srgbClr val="FF0000"/>
                </a:solidFill>
              </a:rPr>
              <a:t>labeled</a:t>
            </a:r>
            <a:r>
              <a:rPr lang="en-US" altLang="en-US" sz="1800">
                <a:solidFill>
                  <a:schemeClr val="accent1"/>
                </a:solidFill>
              </a:rPr>
              <a:t> for easy Identification</a:t>
            </a:r>
          </a:p>
          <a:p>
            <a:pPr eaLnBrk="1" hangingPunct="1"/>
            <a:r>
              <a:rPr lang="en-US" altLang="en-US" sz="1800"/>
              <a:t>You will sleep in dorms with other students</a:t>
            </a:r>
          </a:p>
          <a:p>
            <a:pPr eaLnBrk="1" hangingPunct="1"/>
            <a:r>
              <a:rPr lang="en-US" altLang="en-US" sz="1800"/>
              <a:t>Wear your name tag </a:t>
            </a:r>
            <a:r>
              <a:rPr lang="en-US" altLang="en-US" sz="1800" b="1"/>
              <a:t>at all times</a:t>
            </a:r>
            <a:r>
              <a:rPr lang="en-US" altLang="en-US" sz="1800"/>
              <a:t> except when showering or sleeping</a:t>
            </a:r>
          </a:p>
          <a:p>
            <a:pPr eaLnBrk="1" hangingPunct="1"/>
            <a:r>
              <a:rPr lang="en-US" altLang="en-US" sz="1800"/>
              <a:t>You will not be grouped with your home town friends</a:t>
            </a:r>
          </a:p>
        </p:txBody>
      </p:sp>
      <p:pic>
        <p:nvPicPr>
          <p:cNvPr id="12293" name="Picture 3" descr="IMG_0500.JPG">
            <a:extLst>
              <a:ext uri="{FF2B5EF4-FFF2-40B4-BE49-F238E27FC236}">
                <a16:creationId xmlns:a16="http://schemas.microsoft.com/office/drawing/2014/main" id="{F96B78F0-3D1B-51BD-DDAA-E7598B121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30416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" descr="25717_375217778637_659288637_4747956_5052544_n.jpg">
            <a:extLst>
              <a:ext uri="{FF2B5EF4-FFF2-40B4-BE49-F238E27FC236}">
                <a16:creationId xmlns:a16="http://schemas.microsoft.com/office/drawing/2014/main" id="{66FFCE0D-CF1C-36C0-AA89-128BF2A87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67200"/>
            <a:ext cx="2867025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0B725-624E-467D-8368-36AA6671A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0" y="460375"/>
            <a:ext cx="25781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44E2FD6D-B7A1-A20D-464D-DC0F75556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What to Expect</a:t>
            </a:r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4DAD0BE0-CEDD-06AD-D4AA-04E8FEA3313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b="1" i="1">
                <a:ea typeface="+mn-ea"/>
                <a:cs typeface="+mn-cs"/>
              </a:rPr>
              <a:t>Plenary Sessions &amp; Leadership Labs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b="1" i="1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2000">
                <a:ea typeface="+mn-ea"/>
                <a:cs typeface="+mn-cs"/>
              </a:rPr>
              <a:t>Large group meetings with great speakers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endParaRPr lang="en-US" sz="200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2000">
                <a:ea typeface="+mn-ea"/>
                <a:cs typeface="+mn-cs"/>
              </a:rPr>
              <a:t>Each Continent will host a plenary session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endParaRPr lang="en-US" sz="200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2000">
                <a:ea typeface="+mn-ea"/>
                <a:cs typeface="+mn-cs"/>
              </a:rPr>
              <a:t>Smaller group labs that will challenge you, reward you, frustrate you and teach you more about yourselves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endParaRPr lang="en-US" sz="2000">
              <a:ea typeface="+mn-ea"/>
              <a:cs typeface="+mn-cs"/>
            </a:endParaRPr>
          </a:p>
        </p:txBody>
      </p:sp>
      <p:pic>
        <p:nvPicPr>
          <p:cNvPr id="13317" name="Picture 7" descr="IMG_0296.jpg">
            <a:extLst>
              <a:ext uri="{FF2B5EF4-FFF2-40B4-BE49-F238E27FC236}">
                <a16:creationId xmlns:a16="http://schemas.microsoft.com/office/drawing/2014/main" id="{2BE6864D-8CB1-D026-6B31-AFBC24444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1600200"/>
            <a:ext cx="3138487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 descr="Image may contain: one or more people, people standing, shoes and indoor">
            <a:extLst>
              <a:ext uri="{FF2B5EF4-FFF2-40B4-BE49-F238E27FC236}">
                <a16:creationId xmlns:a16="http://schemas.microsoft.com/office/drawing/2014/main" id="{0D1F425C-6419-3B78-BE43-EC61045141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5513" y="4038600"/>
            <a:ext cx="3121025" cy="2771775"/>
          </a:xfr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0337AC-FEA3-A9C5-A3F6-CB9DA4D22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60375"/>
            <a:ext cx="25781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8F22F04D-DAC0-D743-8789-52E3F65AB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9325" y="103188"/>
            <a:ext cx="7158037" cy="141287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Meals &amp; Social Activities</a:t>
            </a:r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2F73ABE1-9648-B80F-A9FC-F1873375036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b="1" i="1">
                <a:ea typeface="+mn-ea"/>
                <a:cs typeface="+mn-cs"/>
              </a:rPr>
              <a:t>Opportunities to meet new people and make new friends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endParaRPr lang="en-US" sz="2400" b="1" i="1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2000">
                <a:ea typeface="+mn-ea"/>
                <a:cs typeface="+mn-cs"/>
              </a:rPr>
              <a:t>Meal times will provide an opportunity to mix with students from other cities and meet other facilitators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endParaRPr lang="en-US" sz="200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2000">
                <a:ea typeface="+mn-ea"/>
                <a:cs typeface="+mn-cs"/>
              </a:rPr>
              <a:t>Great food served family style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endParaRPr lang="en-US" sz="200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2000">
                <a:ea typeface="+mn-ea"/>
                <a:cs typeface="+mn-cs"/>
              </a:rPr>
              <a:t>Saturday evening choices of </a:t>
            </a:r>
            <a:r>
              <a:rPr lang="en-US" sz="2000" i="1">
                <a:solidFill>
                  <a:schemeClr val="accent1"/>
                </a:solidFill>
                <a:ea typeface="+mn-ea"/>
                <a:cs typeface="+mn-cs"/>
              </a:rPr>
              <a:t>Fellowship Activities</a:t>
            </a:r>
            <a:r>
              <a:rPr lang="en-US" sz="2000">
                <a:ea typeface="+mn-ea"/>
                <a:cs typeface="+mn-cs"/>
              </a:rPr>
              <a:t> </a:t>
            </a:r>
          </a:p>
        </p:txBody>
      </p:sp>
      <p:pic>
        <p:nvPicPr>
          <p:cNvPr id="14341" name="Picture 10" descr="DSC_6232.JPG.jpeg">
            <a:extLst>
              <a:ext uri="{FF2B5EF4-FFF2-40B4-BE49-F238E27FC236}">
                <a16:creationId xmlns:a16="http://schemas.microsoft.com/office/drawing/2014/main" id="{8D4CA9EC-B27E-16BB-DEDD-4B2C16FD6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4383088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E455BE-B997-14EE-5BB1-B5FD33255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04800"/>
            <a:ext cx="2578100" cy="685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xis">
  <a:themeElements>
    <a:clrScheme name="Axis 9">
      <a:dk1>
        <a:srgbClr val="000000"/>
      </a:dk1>
      <a:lt1>
        <a:srgbClr val="FFFFFF"/>
      </a:lt1>
      <a:dk2>
        <a:srgbClr val="0E0256"/>
      </a:dk2>
      <a:lt2>
        <a:srgbClr val="808080"/>
      </a:lt2>
      <a:accent1>
        <a:srgbClr val="009999"/>
      </a:accent1>
      <a:accent2>
        <a:srgbClr val="9AAC98"/>
      </a:accent2>
      <a:accent3>
        <a:srgbClr val="FFFFFF"/>
      </a:accent3>
      <a:accent4>
        <a:srgbClr val="000000"/>
      </a:accent4>
      <a:accent5>
        <a:srgbClr val="AACACA"/>
      </a:accent5>
      <a:accent6>
        <a:srgbClr val="8B9B89"/>
      </a:accent6>
      <a:hlink>
        <a:srgbClr val="666699"/>
      </a:hlink>
      <a:folHlink>
        <a:srgbClr val="B2B2B2"/>
      </a:folHlink>
    </a:clrScheme>
    <a:fontScheme name="Axi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9">
        <a:dk1>
          <a:srgbClr val="000000"/>
        </a:dk1>
        <a:lt1>
          <a:srgbClr val="FFFFFF"/>
        </a:lt1>
        <a:dk2>
          <a:srgbClr val="0E0256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1087</TotalTime>
  <Words>999</Words>
  <Application>Microsoft Macintosh PowerPoint</Application>
  <PresentationFormat>On-screen Show (4:3)</PresentationFormat>
  <Paragraphs>140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宋体</vt:lpstr>
      <vt:lpstr>宋体</vt:lpstr>
      <vt:lpstr>Arial</vt:lpstr>
      <vt:lpstr>Calibri</vt:lpstr>
      <vt:lpstr>Times New Roman</vt:lpstr>
      <vt:lpstr>Wingdings</vt:lpstr>
      <vt:lpstr>Axis</vt:lpstr>
      <vt:lpstr>Student Orientation </vt:lpstr>
      <vt:lpstr>AGENDA</vt:lpstr>
      <vt:lpstr>Welcome to RYLA</vt:lpstr>
      <vt:lpstr>Introductions </vt:lpstr>
      <vt:lpstr>GOALS OF RYLA</vt:lpstr>
      <vt:lpstr>What to Expect</vt:lpstr>
      <vt:lpstr>What to Expect</vt:lpstr>
      <vt:lpstr>What to Expect</vt:lpstr>
      <vt:lpstr>Meals &amp; Social Activities</vt:lpstr>
      <vt:lpstr>What to Expect</vt:lpstr>
      <vt:lpstr>RYLA CHALLENGE</vt:lpstr>
      <vt:lpstr>WHAT TO BRING</vt:lpstr>
      <vt:lpstr>WHAT NOT TO BRING</vt:lpstr>
      <vt:lpstr>YOUTH PROTECTION</vt:lpstr>
      <vt:lpstr>RYLA 2024 </vt:lpstr>
    </vt:vector>
  </TitlesOfParts>
  <Company>Purdue Marion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Facilitator Training</dc:title>
  <dc:creator>lynn.purdue</dc:creator>
  <cp:lastModifiedBy>Michael Soden</cp:lastModifiedBy>
  <cp:revision>81</cp:revision>
  <cp:lastPrinted>2012-02-14T04:51:33Z</cp:lastPrinted>
  <dcterms:created xsi:type="dcterms:W3CDTF">2009-12-27T20:50:28Z</dcterms:created>
  <dcterms:modified xsi:type="dcterms:W3CDTF">2024-02-07T21:32:26Z</dcterms:modified>
</cp:coreProperties>
</file>